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0"/>
  </p:notesMasterIdLst>
  <p:handoutMasterIdLst>
    <p:handoutMasterId r:id="rId21"/>
  </p:handoutMasterIdLst>
  <p:sldIdLst>
    <p:sldId id="256" r:id="rId2"/>
    <p:sldId id="320" r:id="rId3"/>
    <p:sldId id="272" r:id="rId4"/>
    <p:sldId id="273" r:id="rId5"/>
    <p:sldId id="274" r:id="rId6"/>
    <p:sldId id="305" r:id="rId7"/>
    <p:sldId id="306" r:id="rId8"/>
    <p:sldId id="275" r:id="rId9"/>
    <p:sldId id="276" r:id="rId10"/>
    <p:sldId id="280" r:id="rId11"/>
    <p:sldId id="277" r:id="rId12"/>
    <p:sldId id="278" r:id="rId13"/>
    <p:sldId id="303" r:id="rId14"/>
    <p:sldId id="287" r:id="rId15"/>
    <p:sldId id="300" r:id="rId16"/>
    <p:sldId id="279" r:id="rId17"/>
    <p:sldId id="283" r:id="rId18"/>
    <p:sldId id="270"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12" y="-14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73A4AD8-33A9-BA40-A4B4-A1B0F614AE93}" type="slidenum">
              <a:rPr lang="en-US"/>
              <a:pPr>
                <a:defRPr/>
              </a:pPr>
              <a:t>‹#›</a:t>
            </a:fld>
            <a:endParaRPr lang="en-US"/>
          </a:p>
        </p:txBody>
      </p:sp>
    </p:spTree>
    <p:extLst>
      <p:ext uri="{BB962C8B-B14F-4D97-AF65-F5344CB8AC3E}">
        <p14:creationId xmlns:p14="http://schemas.microsoft.com/office/powerpoint/2010/main" val="3916798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517D844-3087-EB40-B982-4F30305200D6}" type="slidenum">
              <a:rPr lang="en-US"/>
              <a:pPr>
                <a:defRPr/>
              </a:pPr>
              <a:t>‹#›</a:t>
            </a:fld>
            <a:endParaRPr lang="en-US"/>
          </a:p>
        </p:txBody>
      </p:sp>
    </p:spTree>
    <p:extLst>
      <p:ext uri="{BB962C8B-B14F-4D97-AF65-F5344CB8AC3E}">
        <p14:creationId xmlns:p14="http://schemas.microsoft.com/office/powerpoint/2010/main" val="2758551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7CF3B3-35D2-584C-BD2C-28DC52FDEC87}" type="slidenum">
              <a:rPr lang="en-US" sz="1200"/>
              <a:pPr/>
              <a:t>1</a:t>
            </a:fld>
            <a:endParaRPr lang="en-US" sz="1200"/>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a:noFill/>
        </p:spPr>
        <p:txBody>
          <a:bodyPr/>
          <a:lstStyle/>
          <a:p>
            <a:pPr eaLnBrk="1" hangingPunct="1"/>
            <a:r>
              <a:rPr lang="en-US" sz="1200" kern="1200" dirty="0" smtClean="0">
                <a:solidFill>
                  <a:schemeClr val="tx1"/>
                </a:solidFill>
                <a:latin typeface="Arial" charset="0"/>
                <a:ea typeface="ＭＳ Ｐゴシック" charset="0"/>
                <a:cs typeface="ＭＳ Ｐゴシック" charset="0"/>
              </a:rPr>
              <a:t>This work is licensed under the Creative Commons Attribution-</a:t>
            </a:r>
            <a:r>
              <a:rPr lang="en-US" sz="1200" kern="1200" dirty="0" err="1" smtClean="0">
                <a:solidFill>
                  <a:schemeClr val="tx1"/>
                </a:solidFill>
                <a:latin typeface="Arial" charset="0"/>
                <a:ea typeface="ＭＳ Ｐゴシック" charset="0"/>
                <a:cs typeface="ＭＳ Ｐゴシック" charset="0"/>
              </a:rPr>
              <a:t>NonCommercial</a:t>
            </a:r>
            <a:r>
              <a:rPr lang="en-US" sz="1200" kern="1200" dirty="0" smtClean="0">
                <a:solidFill>
                  <a:schemeClr val="tx1"/>
                </a:solidFill>
                <a:latin typeface="Arial" charset="0"/>
                <a:ea typeface="ＭＳ Ｐゴシック" charset="0"/>
                <a:cs typeface="ＭＳ Ｐゴシック" charset="0"/>
              </a:rPr>
              <a:t>-</a:t>
            </a:r>
            <a:r>
              <a:rPr lang="en-US" sz="1200" kern="1200" dirty="0" err="1" smtClean="0">
                <a:solidFill>
                  <a:schemeClr val="tx1"/>
                </a:solidFill>
                <a:latin typeface="Arial" charset="0"/>
                <a:ea typeface="ＭＳ Ｐゴシック" charset="0"/>
                <a:cs typeface="ＭＳ Ｐゴシック" charset="0"/>
              </a:rPr>
              <a:t>ShareAlike</a:t>
            </a:r>
            <a:r>
              <a:rPr lang="en-US" sz="1200" kern="1200" dirty="0" smtClean="0">
                <a:solidFill>
                  <a:schemeClr val="tx1"/>
                </a:solidFill>
                <a:latin typeface="Arial" charset="0"/>
                <a:ea typeface="ＭＳ Ｐゴシック" charset="0"/>
                <a:cs typeface="ＭＳ Ｐゴシック" charset="0"/>
              </a:rPr>
              <a:t> 4.0 International License. To view a copy of this license, visit http://</a:t>
            </a:r>
            <a:r>
              <a:rPr lang="en-US" sz="1200" kern="1200" dirty="0" err="1" smtClean="0">
                <a:solidFill>
                  <a:schemeClr val="tx1"/>
                </a:solidFill>
                <a:latin typeface="Arial" charset="0"/>
                <a:ea typeface="ＭＳ Ｐゴシック" charset="0"/>
                <a:cs typeface="ＭＳ Ｐゴシック" charset="0"/>
              </a:rPr>
              <a:t>creativecommons.org</a:t>
            </a:r>
            <a:r>
              <a:rPr lang="en-US" sz="1200" kern="1200" dirty="0" smtClean="0">
                <a:solidFill>
                  <a:schemeClr val="tx1"/>
                </a:solidFill>
                <a:latin typeface="Arial" charset="0"/>
                <a:ea typeface="ＭＳ Ｐゴシック" charset="0"/>
                <a:cs typeface="ＭＳ Ｐゴシック" charset="0"/>
              </a:rPr>
              <a:t>/licenses/by-</a:t>
            </a:r>
            <a:r>
              <a:rPr lang="en-US" sz="1200" kern="1200" dirty="0" err="1" smtClean="0">
                <a:solidFill>
                  <a:schemeClr val="tx1"/>
                </a:solidFill>
                <a:latin typeface="Arial" charset="0"/>
                <a:ea typeface="ＭＳ Ｐゴシック" charset="0"/>
                <a:cs typeface="ＭＳ Ｐゴシック" charset="0"/>
              </a:rPr>
              <a:t>nc</a:t>
            </a:r>
            <a:r>
              <a:rPr lang="en-US" sz="1200" kern="1200" dirty="0" smtClean="0">
                <a:solidFill>
                  <a:schemeClr val="tx1"/>
                </a:solidFill>
                <a:latin typeface="Arial" charset="0"/>
                <a:ea typeface="ＭＳ Ｐゴシック" charset="0"/>
                <a:cs typeface="ＭＳ Ｐゴシック" charset="0"/>
              </a:rPr>
              <a:t>-</a:t>
            </a:r>
            <a:r>
              <a:rPr lang="en-US" sz="1200" kern="1200" dirty="0" err="1" smtClean="0">
                <a:solidFill>
                  <a:schemeClr val="tx1"/>
                </a:solidFill>
                <a:latin typeface="Arial" charset="0"/>
                <a:ea typeface="ＭＳ Ｐゴシック" charset="0"/>
                <a:cs typeface="ＭＳ Ｐゴシック" charset="0"/>
              </a:rPr>
              <a:t>sa</a:t>
            </a:r>
            <a:r>
              <a:rPr lang="en-US" sz="1200" kern="1200" dirty="0" smtClean="0">
                <a:solidFill>
                  <a:schemeClr val="tx1"/>
                </a:solidFill>
                <a:latin typeface="Arial" charset="0"/>
                <a:ea typeface="ＭＳ Ｐゴシック" charset="0"/>
                <a:cs typeface="ＭＳ Ｐゴシック" charset="0"/>
              </a:rPr>
              <a:t>/4.0/.</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where energy is required during different aspects of making and using materials for different products. Can give examples of glass vs. plastic bottles (plastic takes more energy to make and is more difficult to recycle, but is much lighter to transport than glass)</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10</a:t>
            </a:fld>
            <a:endParaRPr lang="en-US"/>
          </a:p>
        </p:txBody>
      </p:sp>
    </p:spTree>
    <p:extLst>
      <p:ext uri="{BB962C8B-B14F-4D97-AF65-F5344CB8AC3E}">
        <p14:creationId xmlns:p14="http://schemas.microsoft.com/office/powerpoint/2010/main" val="276175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the energy required for production of materials, such as Carbon Fiber</a:t>
            </a:r>
            <a:r>
              <a:rPr lang="en-US" baseline="0" dirty="0" smtClean="0"/>
              <a:t> Reinforced Composites (CFRP) and low carbon steels</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11</a:t>
            </a:fld>
            <a:endParaRPr lang="en-US"/>
          </a:p>
        </p:txBody>
      </p:sp>
    </p:spTree>
    <p:extLst>
      <p:ext uri="{BB962C8B-B14F-4D97-AF65-F5344CB8AC3E}">
        <p14:creationId xmlns:p14="http://schemas.microsoft.com/office/powerpoint/2010/main" val="3093822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the difference</a:t>
            </a:r>
            <a:r>
              <a:rPr lang="en-US" baseline="0" dirty="0" smtClean="0"/>
              <a:t> in CO2 footprint for composites and low carbon steel</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12</a:t>
            </a:fld>
            <a:endParaRPr lang="en-US"/>
          </a:p>
        </p:txBody>
      </p:sp>
    </p:spTree>
    <p:extLst>
      <p:ext uri="{BB962C8B-B14F-4D97-AF65-F5344CB8AC3E}">
        <p14:creationId xmlns:p14="http://schemas.microsoft.com/office/powerpoint/2010/main" val="415893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13</a:t>
            </a:fld>
            <a:endParaRPr lang="en-US"/>
          </a:p>
        </p:txBody>
      </p:sp>
    </p:spTree>
    <p:extLst>
      <p:ext uri="{BB962C8B-B14F-4D97-AF65-F5344CB8AC3E}">
        <p14:creationId xmlns:p14="http://schemas.microsoft.com/office/powerpoint/2010/main" val="3305038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options for materials at the end</a:t>
            </a:r>
            <a:r>
              <a:rPr lang="en-US" baseline="0" dirty="0" smtClean="0"/>
              <a:t> of life. Encourage students to think of different materials they know of that could fit in these categories. </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14</a:t>
            </a:fld>
            <a:endParaRPr lang="en-US"/>
          </a:p>
        </p:txBody>
      </p:sp>
    </p:spTree>
    <p:extLst>
      <p:ext uri="{BB962C8B-B14F-4D97-AF65-F5344CB8AC3E}">
        <p14:creationId xmlns:p14="http://schemas.microsoft.com/office/powerpoint/2010/main" val="133963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a 8:54 minute </a:t>
            </a:r>
            <a:r>
              <a:rPr lang="en-US" dirty="0" err="1" smtClean="0"/>
              <a:t>Scishow</a:t>
            </a:r>
            <a:r>
              <a:rPr lang="en-US" dirty="0" smtClean="0"/>
              <a:t> video on how recycling works</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15</a:t>
            </a:fld>
            <a:endParaRPr lang="en-US"/>
          </a:p>
        </p:txBody>
      </p:sp>
    </p:spTree>
    <p:extLst>
      <p:ext uri="{BB962C8B-B14F-4D97-AF65-F5344CB8AC3E}">
        <p14:creationId xmlns:p14="http://schemas.microsoft.com/office/powerpoint/2010/main" val="3790613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38B60-C121-E840-8969-D097AD5CCA89}" type="slidenum">
              <a:rPr lang="en-US"/>
              <a:pPr/>
              <a:t>18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r>
              <a:rPr lang="en-US" sz="1200" b="0" i="0" kern="1200" dirty="0" smtClean="0">
                <a:solidFill>
                  <a:schemeClr val="tx1"/>
                </a:solidFill>
                <a:latin typeface="Arial" charset="0"/>
                <a:ea typeface="ＭＳ Ｐゴシック" charset="0"/>
                <a:cs typeface="ＭＳ Ｐゴシック" charset="0"/>
              </a:rPr>
              <a:t>Materials selection involves all portions of the tetrahedron. Have students discuss what</a:t>
            </a:r>
            <a:r>
              <a:rPr lang="en-US" sz="1200" b="0" i="0" kern="1200" baseline="0" dirty="0" smtClean="0">
                <a:solidFill>
                  <a:schemeClr val="tx1"/>
                </a:solidFill>
                <a:latin typeface="Arial" charset="0"/>
                <a:ea typeface="ＭＳ Ｐゴシック" charset="0"/>
                <a:cs typeface="ＭＳ Ｐゴシック" charset="0"/>
              </a:rPr>
              <a:t> they think before revealing the answers.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up for</a:t>
            </a:r>
            <a:r>
              <a:rPr lang="en-US" baseline="0" dirty="0" smtClean="0"/>
              <a:t> classroom discussion. Encourage students to discuss their rationale and give examples</a:t>
            </a:r>
          </a:p>
          <a:p>
            <a:endParaRPr lang="en-US" baseline="0" dirty="0" smtClean="0"/>
          </a:p>
          <a:p>
            <a:r>
              <a:rPr lang="en-US" baseline="0" dirty="0" smtClean="0"/>
              <a:t>Talking points: properties for the application, price, environmentally friendly materials, etc. – Good </a:t>
            </a:r>
            <a:r>
              <a:rPr lang="en-US" baseline="0" dirty="0" err="1" smtClean="0"/>
              <a:t>iClicker</a:t>
            </a:r>
            <a:r>
              <a:rPr lang="en-US" baseline="0" dirty="0" smtClean="0"/>
              <a:t> or </a:t>
            </a:r>
            <a:r>
              <a:rPr lang="en-US" baseline="0" dirty="0" err="1" smtClean="0"/>
              <a:t>PollEverywhere</a:t>
            </a:r>
            <a:r>
              <a:rPr lang="en-US" baseline="0" dirty="0" smtClean="0"/>
              <a:t> question if using</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2</a:t>
            </a:fld>
            <a:endParaRPr lang="en-US"/>
          </a:p>
        </p:txBody>
      </p:sp>
    </p:spTree>
    <p:extLst>
      <p:ext uri="{BB962C8B-B14F-4D97-AF65-F5344CB8AC3E}">
        <p14:creationId xmlns:p14="http://schemas.microsoft.com/office/powerpoint/2010/main" val="254912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few slides are leading students through a thought experiment</a:t>
            </a:r>
            <a:r>
              <a:rPr lang="en-US" baseline="0" dirty="0" smtClean="0"/>
              <a:t> on designing a bicycle frame for two different purpose bikes. </a:t>
            </a:r>
          </a:p>
          <a:p>
            <a:endParaRPr lang="en-US" baseline="0" dirty="0" smtClean="0"/>
          </a:p>
          <a:p>
            <a:r>
              <a:rPr lang="en-US" baseline="0" dirty="0" smtClean="0"/>
              <a:t>The goal is to have students realize that there isn’t always just ONE material that fits for a single application. </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3</a:t>
            </a:fld>
            <a:endParaRPr lang="en-US"/>
          </a:p>
        </p:txBody>
      </p:sp>
    </p:spTree>
    <p:extLst>
      <p:ext uri="{BB962C8B-B14F-4D97-AF65-F5344CB8AC3E}">
        <p14:creationId xmlns:p14="http://schemas.microsoft.com/office/powerpoint/2010/main" val="157798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Ashby</a:t>
            </a:r>
            <a:r>
              <a:rPr lang="en-US" baseline="0" dirty="0" smtClean="0"/>
              <a:t> diagram showing yield strength vs. density. and how composite materials allow us to have an increase in strength without as much increase in density or weight as traditional metals</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4</a:t>
            </a:fld>
            <a:endParaRPr lang="en-US"/>
          </a:p>
        </p:txBody>
      </p:sp>
    </p:spTree>
    <p:extLst>
      <p:ext uri="{BB962C8B-B14F-4D97-AF65-F5344CB8AC3E}">
        <p14:creationId xmlns:p14="http://schemas.microsoft.com/office/powerpoint/2010/main" val="313379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comparing metals to composites in strength vs. price. Notice how composites are much more expensive</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5</a:t>
            </a:fld>
            <a:endParaRPr lang="en-US"/>
          </a:p>
        </p:txBody>
      </p:sp>
    </p:spTree>
    <p:extLst>
      <p:ext uri="{BB962C8B-B14F-4D97-AF65-F5344CB8AC3E}">
        <p14:creationId xmlns:p14="http://schemas.microsoft.com/office/powerpoint/2010/main" val="214437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material class would you choose if you were making a children's bike?– good polling</a:t>
            </a:r>
            <a:r>
              <a:rPr lang="en-US" baseline="0" dirty="0" smtClean="0"/>
              <a:t> question. Answer? A lightweight steel that is strong but cheap</a:t>
            </a:r>
          </a:p>
          <a:p>
            <a:endParaRPr lang="en-US" baseline="0" dirty="0" smtClean="0"/>
          </a:p>
          <a:p>
            <a:r>
              <a:rPr lang="en-US" baseline="0" dirty="0" smtClean="0"/>
              <a:t>Have students think back to their bikes as kids/bikes they see in their neighborhoods. Comment on facts like children outgrowing bikes quickly, so they shouldn’t be expensive</a:t>
            </a:r>
          </a:p>
          <a:p>
            <a:endParaRPr lang="en-US" dirty="0" smtClean="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6</a:t>
            </a:fld>
            <a:endParaRPr lang="en-US"/>
          </a:p>
        </p:txBody>
      </p:sp>
    </p:spTree>
    <p:extLst>
      <p:ext uri="{BB962C8B-B14F-4D97-AF65-F5344CB8AC3E}">
        <p14:creationId xmlns:p14="http://schemas.microsoft.com/office/powerpoint/2010/main" val="135108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material class would you choose if you were making a racing bike? Answer: composites that allow much higher strength, where price isn't an issue but weight</a:t>
            </a:r>
            <a:r>
              <a:rPr lang="en-US" baseline="0" dirty="0" smtClean="0"/>
              <a:t> is. </a:t>
            </a:r>
            <a:endParaRPr lang="en-US" dirty="0" smtClean="0"/>
          </a:p>
          <a:p>
            <a:endParaRPr lang="en-US" dirty="0" smtClean="0"/>
          </a:p>
          <a:p>
            <a:r>
              <a:rPr lang="en-US" dirty="0" smtClean="0"/>
              <a:t>Talk about the Tour de</a:t>
            </a:r>
            <a:r>
              <a:rPr lang="en-US" baseline="0" dirty="0" smtClean="0"/>
              <a:t> France or other competitive bike racing. Would they care about price? Or would they care more about weight?</a:t>
            </a:r>
          </a:p>
          <a:p>
            <a:endParaRPr lang="en-US" baseline="0" dirty="0" smtClean="0"/>
          </a:p>
          <a:p>
            <a:r>
              <a:rPr lang="en-US" baseline="0" dirty="0" smtClean="0"/>
              <a:t>Wrap up this section highlight how important considering a wide range of factors is when designing objects, including final user of said product. </a:t>
            </a:r>
            <a:endParaRPr lang="en-US" dirty="0" smtClean="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7</a:t>
            </a:fld>
            <a:endParaRPr lang="en-US"/>
          </a:p>
        </p:txBody>
      </p:sp>
    </p:spTree>
    <p:extLst>
      <p:ext uri="{BB962C8B-B14F-4D97-AF65-F5344CB8AC3E}">
        <p14:creationId xmlns:p14="http://schemas.microsoft.com/office/powerpoint/2010/main" val="63490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Switching gears to talking about specifically sustainable</a:t>
            </a:r>
            <a:r>
              <a:rPr lang="en-US" baseline="0" dirty="0" smtClean="0"/>
              <a:t> materials design</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8</a:t>
            </a:fld>
            <a:endParaRPr lang="en-US"/>
          </a:p>
        </p:txBody>
      </p:sp>
    </p:spTree>
    <p:extLst>
      <p:ext uri="{BB962C8B-B14F-4D97-AF65-F5344CB8AC3E}">
        <p14:creationId xmlns:p14="http://schemas.microsoft.com/office/powerpoint/2010/main" val="50412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graphs showcase how the</a:t>
            </a:r>
            <a:r>
              <a:rPr lang="en-US" baseline="0" dirty="0" smtClean="0"/>
              <a:t> materials we use today, while highly technologically advanced, are nonrenewable. As engineers, it is important for us to make environmentally conscious decisions </a:t>
            </a:r>
            <a:endParaRPr lang="en-US" dirty="0"/>
          </a:p>
        </p:txBody>
      </p:sp>
      <p:sp>
        <p:nvSpPr>
          <p:cNvPr id="4" name="Slide Number Placeholder 3"/>
          <p:cNvSpPr>
            <a:spLocks noGrp="1"/>
          </p:cNvSpPr>
          <p:nvPr>
            <p:ph type="sldNum" sz="quarter" idx="10"/>
          </p:nvPr>
        </p:nvSpPr>
        <p:spPr/>
        <p:txBody>
          <a:bodyPr/>
          <a:lstStyle/>
          <a:p>
            <a:pPr>
              <a:defRPr/>
            </a:pPr>
            <a:fld id="{0517D844-3087-EB40-B982-4F30305200D6}" type="slidenum">
              <a:rPr lang="en-US" smtClean="0"/>
              <a:pPr>
                <a:defRPr/>
              </a:pPr>
              <a:t>9</a:t>
            </a:fld>
            <a:endParaRPr lang="en-US"/>
          </a:p>
        </p:txBody>
      </p:sp>
    </p:spTree>
    <p:extLst>
      <p:ext uri="{BB962C8B-B14F-4D97-AF65-F5344CB8AC3E}">
        <p14:creationId xmlns:p14="http://schemas.microsoft.com/office/powerpoint/2010/main" val="112882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Rectangle 8"/>
          <p:cNvSpPr/>
          <p:nvPr/>
        </p:nvSpPr>
        <p:spPr>
          <a:xfrm>
            <a:off x="0" y="-43541"/>
            <a:ext cx="9144000" cy="5370285"/>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701449"/>
            <a:ext cx="7772400" cy="2169831"/>
          </a:xfrm>
        </p:spPr>
        <p:txBody>
          <a:bodyPr anchor="b">
            <a:noAutofit/>
          </a:bodyPr>
          <a:lstStyle>
            <a:lvl1pPr algn="ctr">
              <a:defRPr sz="4800" b="0">
                <a:solidFill>
                  <a:schemeClr val="bg1"/>
                </a:solidFill>
              </a:defRPr>
            </a:lvl1pPr>
          </a:lstStyle>
          <a:p>
            <a:r>
              <a:rPr lang="en-US" dirty="0" smtClean="0"/>
              <a:t>Title</a:t>
            </a:r>
            <a:endParaRPr lang="en-US" dirty="0"/>
          </a:p>
        </p:txBody>
      </p:sp>
      <p:pic>
        <p:nvPicPr>
          <p:cNvPr id="7" name="Picture 6">
            <a:extLst>
              <a:ext uri="{FF2B5EF4-FFF2-40B4-BE49-F238E27FC236}">
                <a16:creationId xmlns:a16="http://schemas.microsoft.com/office/drawing/2014/main" xmlns="" id="{CB15A788-BD2B-4C13-AE61-223047C1D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9664" y="5620756"/>
            <a:ext cx="2476144" cy="901955"/>
          </a:xfrm>
          <a:prstGeom prst="rect">
            <a:avLst/>
          </a:prstGeom>
        </p:spPr>
      </p:pic>
      <p:sp>
        <p:nvSpPr>
          <p:cNvPr id="8" name="TextBox 7"/>
          <p:cNvSpPr txBox="1"/>
          <p:nvPr/>
        </p:nvSpPr>
        <p:spPr>
          <a:xfrm>
            <a:off x="1214570" y="5614925"/>
            <a:ext cx="5106319" cy="974076"/>
          </a:xfrm>
          <a:prstGeom prst="rect">
            <a:avLst/>
          </a:prstGeom>
          <a:solidFill>
            <a:schemeClr val="bg1"/>
          </a:solidFill>
          <a:ln>
            <a:noFill/>
          </a:ln>
        </p:spPr>
        <p:txBody>
          <a:bodyPr wrap="square" rtlCol="0">
            <a:noAutofit/>
          </a:bodyPr>
          <a:lstStyle/>
          <a:p>
            <a:pPr algn="ctr"/>
            <a:r>
              <a:rPr lang="en-US" sz="1400" dirty="0" smtClean="0">
                <a:solidFill>
                  <a:srgbClr val="13294B"/>
                </a:solidFill>
                <a:latin typeface="+mj-lt"/>
                <a:cs typeface="Arial" panose="020B0604020202020204" pitchFamily="34" charset="0"/>
              </a:rPr>
              <a:t>This work is licensed under the Creative Commons Attribution-</a:t>
            </a:r>
            <a:r>
              <a:rPr lang="en-US" sz="1400" dirty="0" err="1" smtClean="0">
                <a:solidFill>
                  <a:srgbClr val="13294B"/>
                </a:solidFill>
                <a:latin typeface="+mj-lt"/>
                <a:cs typeface="Arial" panose="020B0604020202020204" pitchFamily="34" charset="0"/>
              </a:rPr>
              <a:t>NonCommercial</a:t>
            </a:r>
            <a:r>
              <a:rPr lang="en-US" sz="1400" dirty="0" smtClean="0">
                <a:solidFill>
                  <a:srgbClr val="13294B"/>
                </a:solidFill>
                <a:latin typeface="+mj-lt"/>
                <a:cs typeface="Arial" panose="020B0604020202020204" pitchFamily="34" charset="0"/>
              </a:rPr>
              <a:t>-</a:t>
            </a:r>
            <a:r>
              <a:rPr lang="en-US" sz="1400" dirty="0" err="1" smtClean="0">
                <a:solidFill>
                  <a:srgbClr val="13294B"/>
                </a:solidFill>
                <a:latin typeface="+mj-lt"/>
                <a:cs typeface="Arial" panose="020B0604020202020204" pitchFamily="34" charset="0"/>
              </a:rPr>
              <a:t>ShareAlike</a:t>
            </a:r>
            <a:r>
              <a:rPr lang="en-US" sz="1400" dirty="0" smtClean="0">
                <a:solidFill>
                  <a:srgbClr val="13294B"/>
                </a:solidFill>
                <a:latin typeface="+mj-lt"/>
                <a:cs typeface="Arial" panose="020B0604020202020204" pitchFamily="34" charset="0"/>
              </a:rPr>
              <a:t> 4.0 International License. </a:t>
            </a:r>
          </a:p>
          <a:p>
            <a:pPr algn="ctr"/>
            <a:r>
              <a:rPr lang="en-US" sz="1400" dirty="0" smtClean="0">
                <a:solidFill>
                  <a:srgbClr val="13294B"/>
                </a:solidFill>
                <a:latin typeface="+mj-lt"/>
                <a:cs typeface="Arial" panose="020B0604020202020204" pitchFamily="34" charset="0"/>
              </a:rPr>
              <a:t>To view a copy of this license, visit http://creativecommons.org/licenses/by-nc-sa/4.0/.</a:t>
            </a:r>
          </a:p>
        </p:txBody>
      </p:sp>
      <p:pic>
        <p:nvPicPr>
          <p:cNvPr id="11" name="Picture 10"/>
          <p:cNvPicPr>
            <a:picLocks noChangeAspect="1"/>
          </p:cNvPicPr>
          <p:nvPr/>
        </p:nvPicPr>
        <p:blipFill>
          <a:blip r:embed="rId3"/>
          <a:stretch>
            <a:fillRect/>
          </a:stretch>
        </p:blipFill>
        <p:spPr>
          <a:xfrm>
            <a:off x="241395" y="5562114"/>
            <a:ext cx="794052" cy="1099457"/>
          </a:xfrm>
          <a:prstGeom prst="rect">
            <a:avLst/>
          </a:prstGeom>
        </p:spPr>
      </p:pic>
      <p:sp>
        <p:nvSpPr>
          <p:cNvPr id="12" name="TextBox 11"/>
          <p:cNvSpPr txBox="1"/>
          <p:nvPr/>
        </p:nvSpPr>
        <p:spPr>
          <a:xfrm>
            <a:off x="685801" y="3819748"/>
            <a:ext cx="7772399" cy="1354217"/>
          </a:xfrm>
          <a:prstGeom prst="rect">
            <a:avLst/>
          </a:prstGeom>
          <a:noFill/>
        </p:spPr>
        <p:txBody>
          <a:bodyPr wrap="square" rtlCol="0">
            <a:spAutoFit/>
          </a:bodyPr>
          <a:lstStyle/>
          <a:p>
            <a:pPr algn="ctr">
              <a:spcBef>
                <a:spcPts val="600"/>
              </a:spcBef>
            </a:pPr>
            <a:r>
              <a:rPr lang="en-US" sz="2400" dirty="0" smtClean="0">
                <a:solidFill>
                  <a:schemeClr val="bg1"/>
                </a:solidFill>
              </a:rPr>
              <a:t>GLAM Camp 2018</a:t>
            </a:r>
          </a:p>
          <a:p>
            <a:pPr algn="ctr">
              <a:spcBef>
                <a:spcPts val="600"/>
              </a:spcBef>
            </a:pPr>
            <a:r>
              <a:rPr lang="en-US" sz="2400" dirty="0" smtClean="0">
                <a:solidFill>
                  <a:schemeClr val="bg1"/>
                </a:solidFill>
              </a:rPr>
              <a:t>University of Illinois at Urbana-Champaign</a:t>
            </a:r>
          </a:p>
          <a:p>
            <a:pPr algn="ctr">
              <a:spcBef>
                <a:spcPts val="600"/>
              </a:spcBef>
            </a:pPr>
            <a:r>
              <a:rPr lang="en-US" sz="2400" dirty="0" smtClean="0">
                <a:solidFill>
                  <a:schemeClr val="bg1"/>
                </a:solidFill>
              </a:rPr>
              <a:t>Department of Materials Science and Engineering</a:t>
            </a:r>
            <a:endParaRPr lang="en-US" sz="2400" dirty="0">
              <a:solidFill>
                <a:schemeClr val="bg1"/>
              </a:solidFill>
            </a:endParaRPr>
          </a:p>
        </p:txBody>
      </p:sp>
    </p:spTree>
    <p:extLst>
      <p:ext uri="{BB962C8B-B14F-4D97-AF65-F5344CB8AC3E}">
        <p14:creationId xmlns:p14="http://schemas.microsoft.com/office/powerpoint/2010/main" val="279076935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0"/>
            <a:ext cx="6294664" cy="1248230"/>
          </a:xfrm>
        </p:spPr>
        <p:txBody>
          <a:bodyPr anchor="b">
            <a:noAutofit/>
          </a:bodyPr>
          <a:lstStyle>
            <a:lvl1pPr>
              <a:defRPr sz="4000" b="0">
                <a:solidFill>
                  <a:schemeClr val="tx1"/>
                </a:solidFill>
              </a:defRPr>
            </a:lvl1pPr>
          </a:lstStyle>
          <a:p>
            <a:r>
              <a:rPr lang="en-US" dirty="0" smtClean="0"/>
              <a:t>Title</a:t>
            </a:r>
            <a:endParaRPr lang="en-US" dirty="0"/>
          </a:p>
        </p:txBody>
      </p:sp>
      <p:cxnSp>
        <p:nvCxnSpPr>
          <p:cNvPr id="7" name="Straight Connector 6"/>
          <p:cNvCxnSpPr/>
          <p:nvPr/>
        </p:nvCxnSpPr>
        <p:spPr>
          <a:xfrm>
            <a:off x="576649" y="1218808"/>
            <a:ext cx="8567351" cy="0"/>
          </a:xfrm>
          <a:prstGeom prst="line">
            <a:avLst/>
          </a:prstGeom>
          <a:ln w="38100">
            <a:solidFill>
              <a:srgbClr val="E84A2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CB15A788-BD2B-4C13-AE61-223047C1D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5317" y="227447"/>
            <a:ext cx="2075009" cy="755839"/>
          </a:xfrm>
          <a:prstGeom prst="rect">
            <a:avLst/>
          </a:prstGeom>
        </p:spPr>
      </p:pic>
      <p:sp>
        <p:nvSpPr>
          <p:cNvPr id="9" name="Content Placeholder 2"/>
          <p:cNvSpPr>
            <a:spLocks noGrp="1"/>
          </p:cNvSpPr>
          <p:nvPr>
            <p:ph idx="1"/>
          </p:nvPr>
        </p:nvSpPr>
        <p:spPr>
          <a:xfrm>
            <a:off x="628650" y="1523607"/>
            <a:ext cx="7886700" cy="4653355"/>
          </a:xfrm>
        </p:spPr>
        <p:txBody>
          <a:bodyPr>
            <a:no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Box 2"/>
          <p:cNvSpPr txBox="1"/>
          <p:nvPr/>
        </p:nvSpPr>
        <p:spPr>
          <a:xfrm>
            <a:off x="8515350" y="6581001"/>
            <a:ext cx="600502" cy="276999"/>
          </a:xfrm>
          <a:prstGeom prst="rect">
            <a:avLst/>
          </a:prstGeom>
          <a:noFill/>
        </p:spPr>
        <p:txBody>
          <a:bodyPr wrap="square" rtlCol="0">
            <a:spAutoFit/>
          </a:bodyPr>
          <a:lstStyle/>
          <a:p>
            <a:pPr algn="r"/>
            <a:fld id="{04A4A8DB-C258-4B6C-A5E2-5976AEC03A04}"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121537195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p:spPr>
        <p:txBody>
          <a:bodyPr>
            <a:normAutofit/>
          </a:bodyPr>
          <a:lstStyle>
            <a:lvl1pPr>
              <a:defRPr sz="2400">
                <a:latin typeface="Helvetica"/>
                <a:cs typeface="Helvetica"/>
              </a:defRPr>
            </a:lvl1pPr>
            <a:lvl2pPr>
              <a:defRPr sz="2400">
                <a:latin typeface="Helvetica"/>
                <a:cs typeface="Helvetica"/>
              </a:defRPr>
            </a:lvl2pPr>
            <a:lvl3pPr>
              <a:defRPr sz="2400">
                <a:latin typeface="Helvetica"/>
                <a:cs typeface="Helvetica"/>
              </a:defRPr>
            </a:lvl3pPr>
            <a:lvl4pPr>
              <a:defRPr sz="2400">
                <a:latin typeface="Helvetica"/>
                <a:cs typeface="Helvetica"/>
              </a:defRPr>
            </a:lvl4pPr>
            <a:lvl5pPr>
              <a:defRPr sz="24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576649" y="1218808"/>
            <a:ext cx="8567351" cy="0"/>
          </a:xfrm>
          <a:prstGeom prst="line">
            <a:avLst/>
          </a:prstGeom>
          <a:ln w="38100">
            <a:solidFill>
              <a:srgbClr val="E84A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CB15A788-BD2B-4C13-AE61-223047C1D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5317" y="227447"/>
            <a:ext cx="2075009" cy="755839"/>
          </a:xfrm>
          <a:prstGeom prst="rect">
            <a:avLst/>
          </a:prstGeom>
        </p:spPr>
      </p:pic>
      <p:sp>
        <p:nvSpPr>
          <p:cNvPr id="11" name="Title 10"/>
          <p:cNvSpPr>
            <a:spLocks noGrp="1"/>
          </p:cNvSpPr>
          <p:nvPr>
            <p:ph type="title"/>
          </p:nvPr>
        </p:nvSpPr>
        <p:spPr>
          <a:xfrm>
            <a:off x="552017" y="0"/>
            <a:ext cx="7886700" cy="1325563"/>
          </a:xfrm>
        </p:spPr>
        <p:txBody>
          <a:bodyPr anchor="b">
            <a:normAutofit/>
          </a:bodyPr>
          <a:lstStyle>
            <a:lvl1pPr algn="l">
              <a:defRPr sz="4000"/>
            </a:lvl1pPr>
          </a:lstStyle>
          <a:p>
            <a:r>
              <a:rPr lang="en-US" smtClean="0"/>
              <a:t>Click to edit Master title style</a:t>
            </a:r>
            <a:endParaRPr lang="en-US"/>
          </a:p>
        </p:txBody>
      </p:sp>
      <p:sp>
        <p:nvSpPr>
          <p:cNvPr id="13" name="Content Placeholder 12"/>
          <p:cNvSpPr>
            <a:spLocks noGrp="1"/>
          </p:cNvSpPr>
          <p:nvPr>
            <p:ph sz="quarter" idx="10"/>
          </p:nvPr>
        </p:nvSpPr>
        <p:spPr>
          <a:xfrm>
            <a:off x="525627" y="1599267"/>
            <a:ext cx="3919538" cy="4532011"/>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063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400">
                <a:latin typeface="Helvetica"/>
                <a:cs typeface="Helvetica"/>
              </a:defRPr>
            </a:lvl1pPr>
            <a:lvl2pPr>
              <a:defRPr sz="2400">
                <a:latin typeface="Helvetica"/>
                <a:cs typeface="Helvetica"/>
              </a:defRPr>
            </a:lvl2pPr>
            <a:lvl3pPr>
              <a:defRPr sz="2400">
                <a:latin typeface="Helvetica"/>
                <a:cs typeface="Helvetica"/>
              </a:defRPr>
            </a:lvl3pPr>
            <a:lvl4pPr>
              <a:defRPr sz="2400">
                <a:latin typeface="Helvetica"/>
                <a:cs typeface="Helvetica"/>
              </a:defRPr>
            </a:lvl4pPr>
            <a:lvl5pPr>
              <a:defRPr sz="2400">
                <a:latin typeface="Helvetica"/>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400">
                <a:latin typeface="Helvetica"/>
                <a:cs typeface="Helvetica"/>
              </a:defRPr>
            </a:lvl1pPr>
            <a:lvl2pPr>
              <a:defRPr sz="2400">
                <a:latin typeface="Helvetica"/>
                <a:cs typeface="Helvetica"/>
              </a:defRPr>
            </a:lvl2pPr>
            <a:lvl3pPr>
              <a:defRPr sz="2400">
                <a:latin typeface="Helvetica"/>
                <a:cs typeface="Helvetica"/>
              </a:defRPr>
            </a:lvl3pPr>
            <a:lvl4pPr>
              <a:defRPr sz="2400">
                <a:latin typeface="Helvetica"/>
                <a:cs typeface="Helvetica"/>
              </a:defRPr>
            </a:lvl4pPr>
            <a:lvl5pPr>
              <a:defRPr sz="2400">
                <a:latin typeface="Helvetica"/>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1" name="Straight Connector 10"/>
          <p:cNvCxnSpPr/>
          <p:nvPr/>
        </p:nvCxnSpPr>
        <p:spPr>
          <a:xfrm>
            <a:off x="576649" y="1218808"/>
            <a:ext cx="8567351" cy="0"/>
          </a:xfrm>
          <a:prstGeom prst="line">
            <a:avLst/>
          </a:prstGeom>
          <a:ln w="38100">
            <a:solidFill>
              <a:srgbClr val="E84A2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CB15A788-BD2B-4C13-AE61-223047C1D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5317" y="227447"/>
            <a:ext cx="2075009" cy="755839"/>
          </a:xfrm>
          <a:prstGeom prst="rect">
            <a:avLst/>
          </a:prstGeom>
        </p:spPr>
      </p:pic>
      <p:sp>
        <p:nvSpPr>
          <p:cNvPr id="13" name="Title 12"/>
          <p:cNvSpPr>
            <a:spLocks noGrp="1"/>
          </p:cNvSpPr>
          <p:nvPr>
            <p:ph type="title"/>
          </p:nvPr>
        </p:nvSpPr>
        <p:spPr>
          <a:xfrm>
            <a:off x="595807" y="0"/>
            <a:ext cx="7886700" cy="1325563"/>
          </a:xfrm>
        </p:spPr>
        <p:txBody>
          <a:bodyPr anchor="b">
            <a:normAutofit/>
          </a:bodyPr>
          <a:lstStyle>
            <a:lvl1pPr>
              <a:defRPr sz="4000"/>
            </a:lvl1pPr>
          </a:lstStyle>
          <a:p>
            <a:r>
              <a:rPr lang="en-US" smtClean="0"/>
              <a:t>Click to edit Master title style</a:t>
            </a:r>
            <a:endParaRPr lang="en-US"/>
          </a:p>
        </p:txBody>
      </p:sp>
    </p:spTree>
    <p:extLst>
      <p:ext uri="{BB962C8B-B14F-4D97-AF65-F5344CB8AC3E}">
        <p14:creationId xmlns:p14="http://schemas.microsoft.com/office/powerpoint/2010/main" val="313749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7" name="Straight Connector 6"/>
          <p:cNvCxnSpPr/>
          <p:nvPr/>
        </p:nvCxnSpPr>
        <p:spPr>
          <a:xfrm>
            <a:off x="576649" y="1218808"/>
            <a:ext cx="8567351" cy="0"/>
          </a:xfrm>
          <a:prstGeom prst="line">
            <a:avLst/>
          </a:prstGeom>
          <a:ln w="38100">
            <a:solidFill>
              <a:srgbClr val="E84A2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CB15A788-BD2B-4C13-AE61-223047C1D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5317" y="227447"/>
            <a:ext cx="2075009" cy="755839"/>
          </a:xfrm>
          <a:prstGeom prst="rect">
            <a:avLst/>
          </a:prstGeom>
        </p:spPr>
      </p:pic>
      <p:sp>
        <p:nvSpPr>
          <p:cNvPr id="9" name="Title 8"/>
          <p:cNvSpPr>
            <a:spLocks noGrp="1"/>
          </p:cNvSpPr>
          <p:nvPr>
            <p:ph type="title"/>
          </p:nvPr>
        </p:nvSpPr>
        <p:spPr>
          <a:xfrm>
            <a:off x="617702" y="0"/>
            <a:ext cx="7886700" cy="1325563"/>
          </a:xfrm>
        </p:spPr>
        <p:txBody>
          <a:bodyPr anchor="b">
            <a:normAutofit/>
          </a:bodyPr>
          <a:lstStyle>
            <a:lvl1pPr>
              <a:defRPr sz="4000"/>
            </a:lvl1pPr>
          </a:lstStyle>
          <a:p>
            <a:r>
              <a:rPr lang="en-US" smtClean="0"/>
              <a:t>Click to edit Master title style</a:t>
            </a:r>
            <a:endParaRPr lang="en-US"/>
          </a:p>
        </p:txBody>
      </p:sp>
    </p:spTree>
    <p:extLst>
      <p:ext uri="{BB962C8B-B14F-4D97-AF65-F5344CB8AC3E}">
        <p14:creationId xmlns:p14="http://schemas.microsoft.com/office/powerpoint/2010/main" val="428996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16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28800"/>
            <a:ext cx="7772400" cy="1143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11E0D20D-53FA-FE49-8668-5A8D5AC16CF4}" type="slidenum">
              <a:rPr lang="en-US"/>
              <a:pPr>
                <a:defRPr/>
              </a:pPr>
              <a:t>‹#›</a:t>
            </a:fld>
            <a:endParaRPr lang="en-US"/>
          </a:p>
        </p:txBody>
      </p:sp>
    </p:spTree>
    <p:extLst>
      <p:ext uri="{BB962C8B-B14F-4D97-AF65-F5344CB8AC3E}">
        <p14:creationId xmlns:p14="http://schemas.microsoft.com/office/powerpoint/2010/main" val="2824465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DA555F-FEC6-1B44-81A5-2C52C42B09E3}" type="slidenum">
              <a:rPr lang="en-US" smtClean="0"/>
              <a:pPr>
                <a:defRPr/>
              </a:pPr>
              <a:t>‹#›</a:t>
            </a:fld>
            <a:endParaRPr lang="en-US"/>
          </a:p>
        </p:txBody>
      </p:sp>
    </p:spTree>
    <p:extLst>
      <p:ext uri="{BB962C8B-B14F-4D97-AF65-F5344CB8AC3E}">
        <p14:creationId xmlns:p14="http://schemas.microsoft.com/office/powerpoint/2010/main" val="254969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youtu.be/b7GMpjx2jDQ"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normAutofit/>
          </a:bodyPr>
          <a:lstStyle/>
          <a:p>
            <a:pPr eaLnBrk="1" hangingPunct="1"/>
            <a:r>
              <a:rPr lang="en-US" dirty="0" smtClean="0">
                <a:latin typeface="Arial" charset="0"/>
                <a:ea typeface="ＭＳ Ｐゴシック" charset="0"/>
                <a:cs typeface="ＭＳ Ｐゴシック" charset="0"/>
              </a:rPr>
              <a:t>Materials Selection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and Sustainability</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Life Cycle</a:t>
            </a:r>
            <a:endParaRPr lang="en-US" dirty="0"/>
          </a:p>
        </p:txBody>
      </p:sp>
      <p:pic>
        <p:nvPicPr>
          <p:cNvPr id="5" name="Picture 4" descr="Screen Shot 2015-04-30 at 2.41.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76400"/>
            <a:ext cx="6985000" cy="4724400"/>
          </a:xfrm>
          <a:prstGeom prst="rect">
            <a:avLst/>
          </a:prstGeom>
        </p:spPr>
      </p:pic>
      <p:sp>
        <p:nvSpPr>
          <p:cNvPr id="3" name="TextBox 2"/>
          <p:cNvSpPr txBox="1"/>
          <p:nvPr/>
        </p:nvSpPr>
        <p:spPr>
          <a:xfrm>
            <a:off x="0" y="6512824"/>
            <a:ext cx="9144000" cy="307777"/>
          </a:xfrm>
          <a:prstGeom prst="rect">
            <a:avLst/>
          </a:prstGeom>
          <a:noFill/>
        </p:spPr>
        <p:txBody>
          <a:bodyPr wrap="square" rtlCol="0">
            <a:spAutoFit/>
          </a:bodyPr>
          <a:lstStyle/>
          <a:p>
            <a:r>
              <a:rPr lang="en-US" sz="1400" dirty="0" smtClean="0"/>
              <a:t>Figure from MSE 489 Slides/CES </a:t>
            </a:r>
            <a:r>
              <a:rPr lang="en-US" sz="1400" dirty="0" err="1" smtClean="0"/>
              <a:t>Edupack</a:t>
            </a:r>
            <a:r>
              <a:rPr lang="en-US" sz="1400" dirty="0" smtClean="0"/>
              <a:t> Resources</a:t>
            </a:r>
            <a:endParaRPr lang="en-US" sz="1400" dirty="0"/>
          </a:p>
        </p:txBody>
      </p:sp>
    </p:spTree>
    <p:extLst>
      <p:ext uri="{BB962C8B-B14F-4D97-AF65-F5344CB8AC3E}">
        <p14:creationId xmlns:p14="http://schemas.microsoft.com/office/powerpoint/2010/main" val="4696114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8600"/>
            <a:ext cx="9144000" cy="6380350"/>
          </a:xfrm>
          <a:prstGeom prst="rect">
            <a:avLst/>
          </a:prstGeom>
        </p:spPr>
      </p:pic>
      <p:sp>
        <p:nvSpPr>
          <p:cNvPr id="3" name="TextBox 2"/>
          <p:cNvSpPr txBox="1"/>
          <p:nvPr/>
        </p:nvSpPr>
        <p:spPr>
          <a:xfrm>
            <a:off x="0" y="6512824"/>
            <a:ext cx="9144000" cy="307777"/>
          </a:xfrm>
          <a:prstGeom prst="rect">
            <a:avLst/>
          </a:prstGeom>
          <a:noFill/>
        </p:spPr>
        <p:txBody>
          <a:bodyPr wrap="square" rtlCol="0">
            <a:spAutoFit/>
          </a:bodyPr>
          <a:lstStyle/>
          <a:p>
            <a:r>
              <a:rPr lang="en-US" sz="1400" dirty="0" smtClean="0"/>
              <a:t>Figure from CES </a:t>
            </a:r>
            <a:r>
              <a:rPr lang="en-US" sz="1400" dirty="0" err="1" smtClean="0"/>
              <a:t>Edupack</a:t>
            </a:r>
            <a:r>
              <a:rPr lang="en-US" sz="1400" dirty="0" smtClean="0"/>
              <a:t> Software</a:t>
            </a:r>
            <a:endParaRPr lang="en-US" sz="1400" dirty="0"/>
          </a:p>
        </p:txBody>
      </p:sp>
    </p:spTree>
    <p:extLst>
      <p:ext uri="{BB962C8B-B14F-4D97-AF65-F5344CB8AC3E}">
        <p14:creationId xmlns:p14="http://schemas.microsoft.com/office/powerpoint/2010/main" val="22106537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28600"/>
            <a:ext cx="9144000" cy="6380350"/>
          </a:xfrm>
          <a:prstGeom prst="rect">
            <a:avLst/>
          </a:prstGeom>
        </p:spPr>
      </p:pic>
      <p:sp>
        <p:nvSpPr>
          <p:cNvPr id="3" name="TextBox 2"/>
          <p:cNvSpPr txBox="1"/>
          <p:nvPr/>
        </p:nvSpPr>
        <p:spPr>
          <a:xfrm>
            <a:off x="0" y="6512824"/>
            <a:ext cx="9144000" cy="307777"/>
          </a:xfrm>
          <a:prstGeom prst="rect">
            <a:avLst/>
          </a:prstGeom>
          <a:noFill/>
        </p:spPr>
        <p:txBody>
          <a:bodyPr wrap="square" rtlCol="0">
            <a:spAutoFit/>
          </a:bodyPr>
          <a:lstStyle/>
          <a:p>
            <a:r>
              <a:rPr lang="en-US" sz="1400" dirty="0" smtClean="0"/>
              <a:t>Figure from CES </a:t>
            </a:r>
            <a:r>
              <a:rPr lang="en-US" sz="1400" dirty="0" err="1" smtClean="0"/>
              <a:t>Edupack</a:t>
            </a:r>
            <a:r>
              <a:rPr lang="en-US" sz="1400" dirty="0" smtClean="0"/>
              <a:t> Software</a:t>
            </a:r>
            <a:endParaRPr lang="en-US" sz="1400" dirty="0"/>
          </a:p>
        </p:txBody>
      </p:sp>
    </p:spTree>
    <p:extLst>
      <p:ext uri="{BB962C8B-B14F-4D97-AF65-F5344CB8AC3E}">
        <p14:creationId xmlns:p14="http://schemas.microsoft.com/office/powerpoint/2010/main" val="4784215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your vote for best material change for….</a:t>
            </a:r>
            <a:endParaRPr lang="en-US" dirty="0"/>
          </a:p>
        </p:txBody>
      </p:sp>
      <p:sp>
        <p:nvSpPr>
          <p:cNvPr id="3" name="Content Placeholder 2"/>
          <p:cNvSpPr>
            <a:spLocks noGrp="1"/>
          </p:cNvSpPr>
          <p:nvPr>
            <p:ph idx="1"/>
          </p:nvPr>
        </p:nvSpPr>
        <p:spPr/>
        <p:txBody>
          <a:bodyPr/>
          <a:lstStyle/>
          <a:p>
            <a:r>
              <a:rPr lang="en-US" dirty="0" smtClean="0"/>
              <a:t>The racing bike?</a:t>
            </a:r>
          </a:p>
          <a:p>
            <a:endParaRPr lang="en-US" dirty="0"/>
          </a:p>
          <a:p>
            <a:r>
              <a:rPr lang="en-US" dirty="0" smtClean="0"/>
              <a:t>The children's bike?</a:t>
            </a:r>
          </a:p>
          <a:p>
            <a:endParaRPr lang="en-US" dirty="0"/>
          </a:p>
          <a:p>
            <a:pPr marL="0" indent="0">
              <a:buNone/>
            </a:pPr>
            <a:r>
              <a:rPr lang="en-US" dirty="0" smtClean="0"/>
              <a:t>Discuss!</a:t>
            </a:r>
            <a:endParaRPr lang="en-US" dirty="0"/>
          </a:p>
        </p:txBody>
      </p:sp>
    </p:spTree>
    <p:extLst>
      <p:ext uri="{BB962C8B-B14F-4D97-AF65-F5344CB8AC3E}">
        <p14:creationId xmlns:p14="http://schemas.microsoft.com/office/powerpoint/2010/main" val="24012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Life</a:t>
            </a:r>
            <a:endParaRPr lang="en-US" dirty="0"/>
          </a:p>
        </p:txBody>
      </p:sp>
      <p:pic>
        <p:nvPicPr>
          <p:cNvPr id="4" name="Picture 3" descr="Screen Shot 2015-04-30 at 2.58.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981200"/>
            <a:ext cx="6184900" cy="4127500"/>
          </a:xfrm>
          <a:prstGeom prst="rect">
            <a:avLst/>
          </a:prstGeom>
        </p:spPr>
      </p:pic>
      <p:grpSp>
        <p:nvGrpSpPr>
          <p:cNvPr id="22" name="Group 21"/>
          <p:cNvGrpSpPr/>
          <p:nvPr/>
        </p:nvGrpSpPr>
        <p:grpSpPr>
          <a:xfrm>
            <a:off x="2209800" y="1676400"/>
            <a:ext cx="2057400" cy="2133600"/>
            <a:chOff x="2209800" y="1676400"/>
            <a:chExt cx="2057400" cy="2133600"/>
          </a:xfrm>
        </p:grpSpPr>
        <p:sp>
          <p:nvSpPr>
            <p:cNvPr id="5" name="TextBox 4"/>
            <p:cNvSpPr txBox="1"/>
            <p:nvPr/>
          </p:nvSpPr>
          <p:spPr>
            <a:xfrm>
              <a:off x="2209800" y="1676400"/>
              <a:ext cx="2057400" cy="1200329"/>
            </a:xfrm>
            <a:prstGeom prst="rect">
              <a:avLst/>
            </a:prstGeom>
            <a:solidFill>
              <a:srgbClr val="FFFFF7"/>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smtClean="0"/>
                <a:t>Landfill: immediately removed from product chain</a:t>
              </a:r>
              <a:endParaRPr lang="en-US" sz="1800" dirty="0"/>
            </a:p>
          </p:txBody>
        </p:sp>
        <p:cxnSp>
          <p:nvCxnSpPr>
            <p:cNvPr id="7" name="Straight Arrow Connector 6"/>
            <p:cNvCxnSpPr>
              <a:stCxn id="5" idx="2"/>
            </p:cNvCxnSpPr>
            <p:nvPr/>
          </p:nvCxnSpPr>
          <p:spPr bwMode="auto">
            <a:xfrm>
              <a:off x="3238500" y="2876729"/>
              <a:ext cx="114300" cy="933271"/>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3" name="Group 22"/>
          <p:cNvGrpSpPr/>
          <p:nvPr/>
        </p:nvGrpSpPr>
        <p:grpSpPr>
          <a:xfrm>
            <a:off x="3733800" y="1981200"/>
            <a:ext cx="2057400" cy="2304871"/>
            <a:chOff x="3733800" y="1981200"/>
            <a:chExt cx="2057400" cy="2304871"/>
          </a:xfrm>
        </p:grpSpPr>
        <p:sp>
          <p:nvSpPr>
            <p:cNvPr id="8" name="TextBox 7"/>
            <p:cNvSpPr txBox="1"/>
            <p:nvPr/>
          </p:nvSpPr>
          <p:spPr>
            <a:xfrm>
              <a:off x="3733800" y="1981200"/>
              <a:ext cx="2057400" cy="923330"/>
            </a:xfrm>
            <a:prstGeom prst="rect">
              <a:avLst/>
            </a:prstGeom>
            <a:solidFill>
              <a:srgbClr val="FFFFF7"/>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smtClean="0"/>
                <a:t>Combustion: Burn items to create energy via heat</a:t>
              </a:r>
              <a:endParaRPr lang="en-US" sz="1800" dirty="0"/>
            </a:p>
          </p:txBody>
        </p:sp>
        <p:cxnSp>
          <p:nvCxnSpPr>
            <p:cNvPr id="9" name="Straight Arrow Connector 8"/>
            <p:cNvCxnSpPr>
              <a:stCxn id="8" idx="2"/>
            </p:cNvCxnSpPr>
            <p:nvPr/>
          </p:nvCxnSpPr>
          <p:spPr bwMode="auto">
            <a:xfrm flipH="1">
              <a:off x="4305300" y="2904530"/>
              <a:ext cx="457200" cy="1381541"/>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4" name="Group 23"/>
          <p:cNvGrpSpPr/>
          <p:nvPr/>
        </p:nvGrpSpPr>
        <p:grpSpPr>
          <a:xfrm>
            <a:off x="4876800" y="3124200"/>
            <a:ext cx="2133600" cy="1610141"/>
            <a:chOff x="4876800" y="3124200"/>
            <a:chExt cx="2133600" cy="1610141"/>
          </a:xfrm>
        </p:grpSpPr>
        <p:sp>
          <p:nvSpPr>
            <p:cNvPr id="11" name="TextBox 10"/>
            <p:cNvSpPr txBox="1"/>
            <p:nvPr/>
          </p:nvSpPr>
          <p:spPr>
            <a:xfrm>
              <a:off x="4953000" y="3124200"/>
              <a:ext cx="2057400" cy="1200329"/>
            </a:xfrm>
            <a:prstGeom prst="rect">
              <a:avLst/>
            </a:prstGeom>
            <a:solidFill>
              <a:srgbClr val="FFFFF7"/>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smtClean="0"/>
                <a:t>Recycle: Recovering material to return it to use stream</a:t>
              </a:r>
              <a:endParaRPr lang="en-US" sz="1800" dirty="0"/>
            </a:p>
          </p:txBody>
        </p:sp>
        <p:cxnSp>
          <p:nvCxnSpPr>
            <p:cNvPr id="12" name="Straight Arrow Connector 11"/>
            <p:cNvCxnSpPr>
              <a:stCxn id="11" idx="2"/>
            </p:cNvCxnSpPr>
            <p:nvPr/>
          </p:nvCxnSpPr>
          <p:spPr bwMode="auto">
            <a:xfrm flipH="1">
              <a:off x="4876800" y="4324529"/>
              <a:ext cx="1104900" cy="409812"/>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6" name="Group 25"/>
          <p:cNvGrpSpPr/>
          <p:nvPr/>
        </p:nvGrpSpPr>
        <p:grpSpPr>
          <a:xfrm>
            <a:off x="1600200" y="4876800"/>
            <a:ext cx="4419600" cy="1477328"/>
            <a:chOff x="1600200" y="4876800"/>
            <a:chExt cx="4419600" cy="1477328"/>
          </a:xfrm>
        </p:grpSpPr>
        <p:sp>
          <p:nvSpPr>
            <p:cNvPr id="15" name="TextBox 14"/>
            <p:cNvSpPr txBox="1"/>
            <p:nvPr/>
          </p:nvSpPr>
          <p:spPr>
            <a:xfrm>
              <a:off x="1600200" y="4876800"/>
              <a:ext cx="2362200" cy="1477328"/>
            </a:xfrm>
            <a:prstGeom prst="rect">
              <a:avLst/>
            </a:prstGeom>
            <a:solidFill>
              <a:srgbClr val="FFFFF7"/>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smtClean="0"/>
                <a:t>Reuse: redistribute product to consumers either for original purpose or different</a:t>
              </a:r>
              <a:endParaRPr lang="en-US" sz="1800" dirty="0"/>
            </a:p>
          </p:txBody>
        </p:sp>
        <p:cxnSp>
          <p:nvCxnSpPr>
            <p:cNvPr id="16" name="Straight Arrow Connector 15"/>
            <p:cNvCxnSpPr>
              <a:stCxn id="15" idx="3"/>
            </p:cNvCxnSpPr>
            <p:nvPr/>
          </p:nvCxnSpPr>
          <p:spPr bwMode="auto">
            <a:xfrm>
              <a:off x="3962400" y="5615464"/>
              <a:ext cx="2057400" cy="175737"/>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5" name="Group 24"/>
          <p:cNvGrpSpPr/>
          <p:nvPr/>
        </p:nvGrpSpPr>
        <p:grpSpPr>
          <a:xfrm>
            <a:off x="5638800" y="4343400"/>
            <a:ext cx="3048000" cy="1200329"/>
            <a:chOff x="5638800" y="4343400"/>
            <a:chExt cx="3048000" cy="1200329"/>
          </a:xfrm>
        </p:grpSpPr>
        <p:sp>
          <p:nvSpPr>
            <p:cNvPr id="14" name="TextBox 13"/>
            <p:cNvSpPr txBox="1"/>
            <p:nvPr/>
          </p:nvSpPr>
          <p:spPr>
            <a:xfrm>
              <a:off x="6629400" y="4343400"/>
              <a:ext cx="2057400" cy="1200329"/>
            </a:xfrm>
            <a:prstGeom prst="rect">
              <a:avLst/>
            </a:prstGeom>
            <a:solidFill>
              <a:srgbClr val="FFFFF7"/>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smtClean="0"/>
                <a:t>Re-engineer: Replacing parts of a complex system to extend life</a:t>
              </a:r>
              <a:endParaRPr lang="en-US" sz="1800" dirty="0"/>
            </a:p>
          </p:txBody>
        </p:sp>
        <p:cxnSp>
          <p:nvCxnSpPr>
            <p:cNvPr id="17" name="Straight Arrow Connector 16"/>
            <p:cNvCxnSpPr>
              <a:stCxn id="14" idx="1"/>
            </p:cNvCxnSpPr>
            <p:nvPr/>
          </p:nvCxnSpPr>
          <p:spPr bwMode="auto">
            <a:xfrm flipH="1">
              <a:off x="5638800" y="4943565"/>
              <a:ext cx="990600" cy="266847"/>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078923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a:t>
            </a:r>
            <a:endParaRPr lang="en-US" dirty="0"/>
          </a:p>
        </p:txBody>
      </p:sp>
      <p:sp>
        <p:nvSpPr>
          <p:cNvPr id="3" name="Content Placeholder 2"/>
          <p:cNvSpPr>
            <a:spLocks noGrp="1"/>
          </p:cNvSpPr>
          <p:nvPr>
            <p:ph idx="1"/>
          </p:nvPr>
        </p:nvSpPr>
        <p:spPr/>
        <p:txBody>
          <a:bodyPr/>
          <a:lstStyle/>
          <a:p>
            <a:r>
              <a:rPr lang="en-US" dirty="0" smtClean="0">
                <a:hlinkClick r:id="rId3"/>
              </a:rPr>
              <a:t>https://youtu.be/b7GMpjx2jDQ</a:t>
            </a:r>
            <a:endParaRPr lang="en-US" dirty="0"/>
          </a:p>
        </p:txBody>
      </p:sp>
    </p:spTree>
    <p:extLst>
      <p:ext uri="{BB962C8B-B14F-4D97-AF65-F5344CB8AC3E}">
        <p14:creationId xmlns:p14="http://schemas.microsoft.com/office/powerpoint/2010/main" val="210118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 </a:t>
            </a:r>
            <a:br>
              <a:rPr lang="en-US" dirty="0" smtClean="0"/>
            </a:br>
            <a:r>
              <a:rPr lang="en-US" dirty="0" smtClean="0"/>
              <a:t>to Consider</a:t>
            </a:r>
            <a:endParaRPr lang="en-US" dirty="0"/>
          </a:p>
        </p:txBody>
      </p:sp>
      <p:sp>
        <p:nvSpPr>
          <p:cNvPr id="3" name="Content Placeholder 2"/>
          <p:cNvSpPr>
            <a:spLocks noGrp="1"/>
          </p:cNvSpPr>
          <p:nvPr>
            <p:ph idx="1"/>
          </p:nvPr>
        </p:nvSpPr>
        <p:spPr/>
        <p:txBody>
          <a:bodyPr/>
          <a:lstStyle/>
          <a:p>
            <a:r>
              <a:rPr lang="en-US" dirty="0" smtClean="0"/>
              <a:t>How much energy does it take to create the material?</a:t>
            </a:r>
          </a:p>
          <a:p>
            <a:r>
              <a:rPr lang="en-US" dirty="0" smtClean="0"/>
              <a:t>Can the material easily be recycled?</a:t>
            </a:r>
          </a:p>
          <a:p>
            <a:r>
              <a:rPr lang="en-US" dirty="0" smtClean="0"/>
              <a:t>Can the item easily be disassembled to reuse/recycle materials?</a:t>
            </a:r>
            <a:endParaRPr lang="en-US" dirty="0"/>
          </a:p>
        </p:txBody>
      </p:sp>
    </p:spTree>
    <p:extLst>
      <p:ext uri="{BB962C8B-B14F-4D97-AF65-F5344CB8AC3E}">
        <p14:creationId xmlns:p14="http://schemas.microsoft.com/office/powerpoint/2010/main" val="28304179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Activity</a:t>
            </a:r>
            <a:endParaRPr lang="en-US" dirty="0"/>
          </a:p>
        </p:txBody>
      </p:sp>
      <p:sp>
        <p:nvSpPr>
          <p:cNvPr id="3" name="Content Placeholder 2"/>
          <p:cNvSpPr>
            <a:spLocks noGrp="1"/>
          </p:cNvSpPr>
          <p:nvPr>
            <p:ph idx="1"/>
          </p:nvPr>
        </p:nvSpPr>
        <p:spPr>
          <a:xfrm>
            <a:off x="685800" y="1295400"/>
            <a:ext cx="7772400" cy="3810000"/>
          </a:xfrm>
        </p:spPr>
        <p:txBody>
          <a:bodyPr/>
          <a:lstStyle/>
          <a:p>
            <a:r>
              <a:rPr lang="en-US" sz="2400" dirty="0" smtClean="0"/>
              <a:t>Split into 4 groups</a:t>
            </a:r>
          </a:p>
          <a:p>
            <a:r>
              <a:rPr lang="en-US" sz="2400" dirty="0" smtClean="0"/>
              <a:t>Each group will be in charge of designing an object </a:t>
            </a:r>
          </a:p>
          <a:p>
            <a:pPr lvl="1"/>
            <a:r>
              <a:rPr lang="en-US" sz="2400" dirty="0" smtClean="0"/>
              <a:t>First design best for constraints you come up with</a:t>
            </a:r>
          </a:p>
          <a:p>
            <a:pPr lvl="2"/>
            <a:r>
              <a:rPr lang="en-US" dirty="0" smtClean="0"/>
              <a:t>Do not forget to use your common knowledge when picking your materials!</a:t>
            </a:r>
          </a:p>
          <a:p>
            <a:pPr lvl="1"/>
            <a:r>
              <a:rPr lang="en-US" sz="2400" dirty="0" smtClean="0"/>
              <a:t>Then check and see if your material is Eco Friendly</a:t>
            </a:r>
            <a:endParaRPr lang="en-US" sz="2400" dirty="0"/>
          </a:p>
          <a:p>
            <a:r>
              <a:rPr lang="en-US" sz="2400" dirty="0" smtClean="0"/>
              <a:t>15 minutes– discuss and chose materials</a:t>
            </a:r>
          </a:p>
          <a:p>
            <a:r>
              <a:rPr lang="en-US" sz="2400" dirty="0" smtClean="0"/>
              <a:t>5 min– present to class</a:t>
            </a:r>
            <a:endParaRPr lang="en-US" sz="2400" dirty="0"/>
          </a:p>
        </p:txBody>
      </p:sp>
    </p:spTree>
    <p:extLst>
      <p:ext uri="{BB962C8B-B14F-4D97-AF65-F5344CB8AC3E}">
        <p14:creationId xmlns:p14="http://schemas.microsoft.com/office/powerpoint/2010/main" val="27924763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solidFill>
                  <a:schemeClr val="tx1"/>
                </a:solidFill>
              </a:rPr>
              <a:t>Where does this fit on our tetrahedron?</a:t>
            </a:r>
            <a:endParaRPr lang="en-US" dirty="0">
              <a:solidFill>
                <a:schemeClr val="tx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133600"/>
            <a:ext cx="5486400" cy="3336925"/>
          </a:xfrm>
          <a:prstGeom prst="rect">
            <a:avLst/>
          </a:prstGeom>
          <a:noFill/>
          <a:ln>
            <a:noFill/>
          </a:ln>
        </p:spPr>
      </p:pic>
      <p:grpSp>
        <p:nvGrpSpPr>
          <p:cNvPr id="3" name="Group 2"/>
          <p:cNvGrpSpPr/>
          <p:nvPr/>
        </p:nvGrpSpPr>
        <p:grpSpPr>
          <a:xfrm>
            <a:off x="1447800" y="1981200"/>
            <a:ext cx="6172200" cy="3581400"/>
            <a:chOff x="1447800" y="1981200"/>
            <a:chExt cx="6172200" cy="3581400"/>
          </a:xfrm>
        </p:grpSpPr>
        <p:sp>
          <p:nvSpPr>
            <p:cNvPr id="4" name="Donut 3"/>
            <p:cNvSpPr/>
            <p:nvPr/>
          </p:nvSpPr>
          <p:spPr bwMode="auto">
            <a:xfrm>
              <a:off x="4343400" y="1981200"/>
              <a:ext cx="2209800" cy="914400"/>
            </a:xfrm>
            <a:prstGeom prst="donut">
              <a:avLst>
                <a:gd name="adj" fmla="val 12012"/>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Donut 4"/>
            <p:cNvSpPr/>
            <p:nvPr/>
          </p:nvSpPr>
          <p:spPr bwMode="auto">
            <a:xfrm>
              <a:off x="5257800" y="4648200"/>
              <a:ext cx="2209800" cy="914400"/>
            </a:xfrm>
            <a:prstGeom prst="donut">
              <a:avLst>
                <a:gd name="adj" fmla="val 12012"/>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Donut 5"/>
            <p:cNvSpPr/>
            <p:nvPr/>
          </p:nvSpPr>
          <p:spPr bwMode="auto">
            <a:xfrm>
              <a:off x="5410200" y="3505200"/>
              <a:ext cx="2209800" cy="914400"/>
            </a:xfrm>
            <a:prstGeom prst="donut">
              <a:avLst>
                <a:gd name="adj" fmla="val 12012"/>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Donut 7"/>
            <p:cNvSpPr/>
            <p:nvPr/>
          </p:nvSpPr>
          <p:spPr bwMode="auto">
            <a:xfrm>
              <a:off x="1447800" y="4038600"/>
              <a:ext cx="2209800" cy="914400"/>
            </a:xfrm>
            <a:prstGeom prst="donut">
              <a:avLst>
                <a:gd name="adj" fmla="val 12012"/>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Donut 8"/>
            <p:cNvSpPr/>
            <p:nvPr/>
          </p:nvSpPr>
          <p:spPr bwMode="auto">
            <a:xfrm>
              <a:off x="1752600" y="2590800"/>
              <a:ext cx="2209800" cy="914400"/>
            </a:xfrm>
            <a:prstGeom prst="donut">
              <a:avLst>
                <a:gd name="adj" fmla="val 12012"/>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1046316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1143000"/>
          </a:xfrm>
        </p:spPr>
        <p:txBody>
          <a:bodyPr>
            <a:normAutofit fontScale="90000"/>
          </a:bodyPr>
          <a:lstStyle/>
          <a:p>
            <a:r>
              <a:rPr lang="en-US" dirty="0" smtClean="0"/>
              <a:t>Why is materials selection so important?</a:t>
            </a:r>
            <a:endParaRPr lang="en-US" dirty="0"/>
          </a:p>
        </p:txBody>
      </p:sp>
    </p:spTree>
    <p:extLst>
      <p:ext uri="{BB962C8B-B14F-4D97-AF65-F5344CB8AC3E}">
        <p14:creationId xmlns:p14="http://schemas.microsoft.com/office/powerpoint/2010/main" val="211532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a:t>
            </a:r>
            <a:endParaRPr lang="en-US" dirty="0"/>
          </a:p>
        </p:txBody>
      </p:sp>
      <p:sp>
        <p:nvSpPr>
          <p:cNvPr id="3" name="Content Placeholder 2"/>
          <p:cNvSpPr>
            <a:spLocks noGrp="1"/>
          </p:cNvSpPr>
          <p:nvPr>
            <p:ph idx="1"/>
          </p:nvPr>
        </p:nvSpPr>
        <p:spPr/>
        <p:txBody>
          <a:bodyPr/>
          <a:lstStyle/>
          <a:p>
            <a:r>
              <a:rPr lang="en-US" dirty="0" smtClean="0"/>
              <a:t>Need to design a bicycle frame</a:t>
            </a:r>
            <a:endParaRPr lang="en-US" dirty="0"/>
          </a:p>
        </p:txBody>
      </p:sp>
    </p:spTree>
    <p:extLst>
      <p:ext uri="{BB962C8B-B14F-4D97-AF65-F5344CB8AC3E}">
        <p14:creationId xmlns:p14="http://schemas.microsoft.com/office/powerpoint/2010/main" val="30280444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28600"/>
            <a:ext cx="9144000" cy="6380350"/>
          </a:xfrm>
          <a:prstGeom prst="rect">
            <a:avLst/>
          </a:prstGeom>
        </p:spPr>
      </p:pic>
      <p:cxnSp>
        <p:nvCxnSpPr>
          <p:cNvPr id="3" name="Straight Arrow Connector 2"/>
          <p:cNvCxnSpPr/>
          <p:nvPr/>
        </p:nvCxnSpPr>
        <p:spPr bwMode="auto">
          <a:xfrm flipV="1">
            <a:off x="533400" y="1219200"/>
            <a:ext cx="0" cy="441960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cxnSp>
        <p:nvCxnSpPr>
          <p:cNvPr id="6" name="Straight Arrow Connector 5"/>
          <p:cNvCxnSpPr/>
          <p:nvPr/>
        </p:nvCxnSpPr>
        <p:spPr bwMode="auto">
          <a:xfrm>
            <a:off x="1066800" y="6553200"/>
            <a:ext cx="7848600" cy="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7" name="TextBox 6"/>
          <p:cNvSpPr txBox="1"/>
          <p:nvPr/>
        </p:nvSpPr>
        <p:spPr>
          <a:xfrm>
            <a:off x="3124200" y="6019800"/>
            <a:ext cx="3886200"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smtClean="0">
                <a:solidFill>
                  <a:schemeClr val="tx1"/>
                </a:solidFill>
              </a:rPr>
              <a:t>Increasing Density</a:t>
            </a:r>
            <a:endParaRPr lang="en-US" dirty="0">
              <a:solidFill>
                <a:schemeClr val="tx1"/>
              </a:solidFill>
            </a:endParaRPr>
          </a:p>
        </p:txBody>
      </p:sp>
      <p:sp>
        <p:nvSpPr>
          <p:cNvPr id="8" name="TextBox 7"/>
          <p:cNvSpPr txBox="1"/>
          <p:nvPr/>
        </p:nvSpPr>
        <p:spPr>
          <a:xfrm rot="16200000">
            <a:off x="-1712267" y="3464868"/>
            <a:ext cx="3886200"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smtClean="0">
                <a:solidFill>
                  <a:schemeClr val="tx1"/>
                </a:solidFill>
              </a:rPr>
              <a:t>Increasing Strength</a:t>
            </a:r>
            <a:endParaRPr lang="en-US" dirty="0">
              <a:solidFill>
                <a:schemeClr val="tx1"/>
              </a:solidFill>
            </a:endParaRPr>
          </a:p>
        </p:txBody>
      </p:sp>
      <p:sp>
        <p:nvSpPr>
          <p:cNvPr id="9" name="TextBox 8"/>
          <p:cNvSpPr txBox="1"/>
          <p:nvPr/>
        </p:nvSpPr>
        <p:spPr>
          <a:xfrm>
            <a:off x="0" y="6512824"/>
            <a:ext cx="9144000" cy="307777"/>
          </a:xfrm>
          <a:prstGeom prst="rect">
            <a:avLst/>
          </a:prstGeom>
          <a:noFill/>
        </p:spPr>
        <p:txBody>
          <a:bodyPr wrap="square" rtlCol="0">
            <a:spAutoFit/>
          </a:bodyPr>
          <a:lstStyle/>
          <a:p>
            <a:r>
              <a:rPr lang="en-US" sz="1400" dirty="0" smtClean="0"/>
              <a:t>Figure from CES </a:t>
            </a:r>
            <a:r>
              <a:rPr lang="en-US" sz="1400" dirty="0" err="1" smtClean="0"/>
              <a:t>Edupack</a:t>
            </a:r>
            <a:r>
              <a:rPr lang="en-US" sz="1400" dirty="0" smtClean="0"/>
              <a:t> Software</a:t>
            </a:r>
            <a:endParaRPr lang="en-US" sz="1400" dirty="0"/>
          </a:p>
        </p:txBody>
      </p:sp>
    </p:spTree>
    <p:extLst>
      <p:ext uri="{BB962C8B-B14F-4D97-AF65-F5344CB8AC3E}">
        <p14:creationId xmlns:p14="http://schemas.microsoft.com/office/powerpoint/2010/main" val="7796322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28600"/>
            <a:ext cx="9144000" cy="6380350"/>
          </a:xfrm>
          <a:prstGeom prst="rect">
            <a:avLst/>
          </a:prstGeom>
        </p:spPr>
      </p:pic>
      <p:cxnSp>
        <p:nvCxnSpPr>
          <p:cNvPr id="3" name="Straight Arrow Connector 2"/>
          <p:cNvCxnSpPr/>
          <p:nvPr/>
        </p:nvCxnSpPr>
        <p:spPr bwMode="auto">
          <a:xfrm flipV="1">
            <a:off x="533400" y="990600"/>
            <a:ext cx="0" cy="441960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4" name="TextBox 3"/>
          <p:cNvSpPr txBox="1"/>
          <p:nvPr/>
        </p:nvSpPr>
        <p:spPr>
          <a:xfrm rot="16200000">
            <a:off x="-1712267" y="3236268"/>
            <a:ext cx="3886200"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smtClean="0">
                <a:solidFill>
                  <a:schemeClr val="tx1"/>
                </a:solidFill>
              </a:rPr>
              <a:t>Increasing Strength</a:t>
            </a:r>
            <a:endParaRPr lang="en-US" dirty="0">
              <a:solidFill>
                <a:schemeClr val="tx1"/>
              </a:solidFill>
            </a:endParaRPr>
          </a:p>
        </p:txBody>
      </p:sp>
      <p:cxnSp>
        <p:nvCxnSpPr>
          <p:cNvPr id="6" name="Straight Arrow Connector 5"/>
          <p:cNvCxnSpPr/>
          <p:nvPr/>
        </p:nvCxnSpPr>
        <p:spPr bwMode="auto">
          <a:xfrm>
            <a:off x="1066800" y="6705600"/>
            <a:ext cx="7848600" cy="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7" name="TextBox 6"/>
          <p:cNvSpPr txBox="1"/>
          <p:nvPr/>
        </p:nvSpPr>
        <p:spPr>
          <a:xfrm>
            <a:off x="3124200" y="6172200"/>
            <a:ext cx="3886200"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smtClean="0">
                <a:solidFill>
                  <a:schemeClr val="tx1"/>
                </a:solidFill>
              </a:rPr>
              <a:t>Increasing Price</a:t>
            </a:r>
            <a:endParaRPr lang="en-US" dirty="0">
              <a:solidFill>
                <a:schemeClr val="tx1"/>
              </a:solidFill>
            </a:endParaRPr>
          </a:p>
        </p:txBody>
      </p:sp>
      <p:sp>
        <p:nvSpPr>
          <p:cNvPr id="8" name="TextBox 7"/>
          <p:cNvSpPr txBox="1"/>
          <p:nvPr/>
        </p:nvSpPr>
        <p:spPr>
          <a:xfrm>
            <a:off x="-22444" y="6400800"/>
            <a:ext cx="9144000" cy="307777"/>
          </a:xfrm>
          <a:prstGeom prst="rect">
            <a:avLst/>
          </a:prstGeom>
          <a:noFill/>
        </p:spPr>
        <p:txBody>
          <a:bodyPr wrap="square" rtlCol="0">
            <a:spAutoFit/>
          </a:bodyPr>
          <a:lstStyle/>
          <a:p>
            <a:r>
              <a:rPr lang="en-US" sz="1400" dirty="0" smtClean="0"/>
              <a:t>Figure from CES </a:t>
            </a:r>
            <a:r>
              <a:rPr lang="en-US" sz="1400" dirty="0" err="1" smtClean="0"/>
              <a:t>Edupack</a:t>
            </a:r>
            <a:r>
              <a:rPr lang="en-US" sz="1400" dirty="0" smtClean="0"/>
              <a:t> Software</a:t>
            </a:r>
            <a:endParaRPr lang="en-US" sz="1400" dirty="0"/>
          </a:p>
        </p:txBody>
      </p:sp>
    </p:spTree>
    <p:extLst>
      <p:ext uri="{BB962C8B-B14F-4D97-AF65-F5344CB8AC3E}">
        <p14:creationId xmlns:p14="http://schemas.microsoft.com/office/powerpoint/2010/main" val="12742792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981200"/>
            <a:ext cx="7772400" cy="1143000"/>
          </a:xfrm>
        </p:spPr>
        <p:txBody>
          <a:bodyPr>
            <a:normAutofit fontScale="90000"/>
          </a:bodyPr>
          <a:lstStyle/>
          <a:p>
            <a:r>
              <a:rPr lang="en-US" dirty="0" smtClean="0"/>
              <a:t>What material class would you choose when making a children’s bike?</a:t>
            </a:r>
            <a:endParaRPr lang="en-US" dirty="0"/>
          </a:p>
        </p:txBody>
      </p:sp>
    </p:spTree>
    <p:extLst>
      <p:ext uri="{BB962C8B-B14F-4D97-AF65-F5344CB8AC3E}">
        <p14:creationId xmlns:p14="http://schemas.microsoft.com/office/powerpoint/2010/main" val="166810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752600"/>
            <a:ext cx="7772400" cy="1143000"/>
          </a:xfrm>
        </p:spPr>
        <p:txBody>
          <a:bodyPr>
            <a:normAutofit fontScale="90000"/>
          </a:bodyPr>
          <a:lstStyle/>
          <a:p>
            <a:r>
              <a:rPr lang="en-US" dirty="0" smtClean="0"/>
              <a:t>What material class would you choose if you were making a racing bike?</a:t>
            </a:r>
            <a:endParaRPr lang="en-US" dirty="0"/>
          </a:p>
        </p:txBody>
      </p:sp>
    </p:spTree>
    <p:extLst>
      <p:ext uri="{BB962C8B-B14F-4D97-AF65-F5344CB8AC3E}">
        <p14:creationId xmlns:p14="http://schemas.microsoft.com/office/powerpoint/2010/main" val="285620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ustainable Materials </a:t>
            </a:r>
            <a:r>
              <a:rPr lang="en-US" dirty="0"/>
              <a:t>D</a:t>
            </a:r>
            <a:r>
              <a:rPr lang="en-US" dirty="0" smtClean="0"/>
              <a:t>esign</a:t>
            </a:r>
            <a:endParaRPr lang="en-US" dirty="0"/>
          </a:p>
        </p:txBody>
      </p:sp>
      <p:sp>
        <p:nvSpPr>
          <p:cNvPr id="3" name="Content Placeholder 2"/>
          <p:cNvSpPr>
            <a:spLocks noGrp="1"/>
          </p:cNvSpPr>
          <p:nvPr>
            <p:ph idx="1"/>
          </p:nvPr>
        </p:nvSpPr>
        <p:spPr/>
        <p:txBody>
          <a:bodyPr/>
          <a:lstStyle/>
          <a:p>
            <a:r>
              <a:rPr lang="en-US" dirty="0" smtClean="0"/>
              <a:t>Take into account more than just technical design parameters</a:t>
            </a:r>
          </a:p>
          <a:p>
            <a:pPr marL="0" indent="0">
              <a:buNone/>
            </a:pPr>
            <a:endParaRPr lang="en-US" dirty="0"/>
          </a:p>
        </p:txBody>
      </p:sp>
    </p:spTree>
    <p:extLst>
      <p:ext uri="{BB962C8B-B14F-4D97-AF65-F5344CB8AC3E}">
        <p14:creationId xmlns:p14="http://schemas.microsoft.com/office/powerpoint/2010/main" val="16645318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4-30 at 11.00.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 y="-1954"/>
            <a:ext cx="4292489" cy="6858000"/>
          </a:xfrm>
          <a:prstGeom prst="rect">
            <a:avLst/>
          </a:prstGeom>
        </p:spPr>
      </p:pic>
      <p:pic>
        <p:nvPicPr>
          <p:cNvPr id="5" name="Picture 4" descr="Screen Shot 2015-04-30 at 11.00.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0"/>
            <a:ext cx="4298555" cy="6858000"/>
          </a:xfrm>
          <a:prstGeom prst="rect">
            <a:avLst/>
          </a:prstGeom>
        </p:spPr>
      </p:pic>
    </p:spTree>
    <p:extLst>
      <p:ext uri="{BB962C8B-B14F-4D97-AF65-F5344CB8AC3E}">
        <p14:creationId xmlns:p14="http://schemas.microsoft.com/office/powerpoint/2010/main" val="5650170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LAM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LAM ppt">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GLAM Template.thmx</Template>
  <TotalTime>21821</TotalTime>
  <Words>793</Words>
  <Application>Microsoft Macintosh PowerPoint</Application>
  <PresentationFormat>On-screen Show (4:3)</PresentationFormat>
  <Paragraphs>86</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GLAM Template</vt:lpstr>
      <vt:lpstr>Materials Selection  and Sustainability</vt:lpstr>
      <vt:lpstr>Why is materials selection so important?</vt:lpstr>
      <vt:lpstr>Thought Experiment</vt:lpstr>
      <vt:lpstr>PowerPoint Presentation</vt:lpstr>
      <vt:lpstr>PowerPoint Presentation</vt:lpstr>
      <vt:lpstr>What material class would you choose when making a children’s bike?</vt:lpstr>
      <vt:lpstr>What material class would you choose if you were making a racing bike?</vt:lpstr>
      <vt:lpstr>Sustainable Materials Design</vt:lpstr>
      <vt:lpstr>PowerPoint Presentation</vt:lpstr>
      <vt:lpstr>Materials Life Cycle</vt:lpstr>
      <vt:lpstr>PowerPoint Presentation</vt:lpstr>
      <vt:lpstr>PowerPoint Presentation</vt:lpstr>
      <vt:lpstr>Does your vote for best material change for….</vt:lpstr>
      <vt:lpstr>End of Life</vt:lpstr>
      <vt:lpstr>Recycling</vt:lpstr>
      <vt:lpstr>Additional Questions  to Consider</vt:lpstr>
      <vt:lpstr>Activity</vt:lpstr>
      <vt:lpstr>Where does this fit on our tetrahedron?</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UIUC</dc:creator>
  <cp:lastModifiedBy>Kaitlin Tyler</cp:lastModifiedBy>
  <cp:revision>109</cp:revision>
  <dcterms:created xsi:type="dcterms:W3CDTF">2008-09-26T18:42:26Z</dcterms:created>
  <dcterms:modified xsi:type="dcterms:W3CDTF">2018-03-30T22:25:39Z</dcterms:modified>
</cp:coreProperties>
</file>