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9" r:id="rId3"/>
    <p:sldId id="260" r:id="rId4"/>
    <p:sldId id="257" r:id="rId5"/>
    <p:sldId id="261" r:id="rId6"/>
    <p:sldId id="258" r:id="rId7"/>
    <p:sldId id="262" r:id="rId8"/>
    <p:sldId id="263" r:id="rId9"/>
    <p:sldId id="274" r:id="rId10"/>
    <p:sldId id="264" r:id="rId11"/>
    <p:sldId id="265" r:id="rId12"/>
    <p:sldId id="266" r:id="rId13"/>
    <p:sldId id="270" r:id="rId14"/>
    <p:sldId id="271" r:id="rId15"/>
    <p:sldId id="275"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4616"/>
    <a:srgbClr val="E84A27"/>
    <a:srgbClr val="13294B"/>
    <a:srgbClr val="D54315"/>
    <a:srgbClr val="1B1656"/>
    <a:srgbClr val="163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8" autoAdjust="0"/>
    <p:restoredTop sz="79772" autoAdjust="0"/>
  </p:normalViewPr>
  <p:slideViewPr>
    <p:cSldViewPr snapToGrid="0">
      <p:cViewPr varScale="1">
        <p:scale>
          <a:sx n="76" d="100"/>
          <a:sy n="76" d="100"/>
        </p:scale>
        <p:origin x="1912"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emf"/><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EC7A6-D38E-42BD-9719-25658A8EE66B}" type="datetimeFigureOut">
              <a:rPr lang="en-US" smtClean="0"/>
              <a:t>6/22/18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9296E-C8B2-4A6B-9807-64E98474AA67}" type="slidenum">
              <a:rPr lang="en-US" smtClean="0"/>
              <a:t>‹#›</a:t>
            </a:fld>
            <a:endParaRPr lang="en-US"/>
          </a:p>
        </p:txBody>
      </p:sp>
    </p:spTree>
    <p:extLst>
      <p:ext uri="{BB962C8B-B14F-4D97-AF65-F5344CB8AC3E}">
        <p14:creationId xmlns:p14="http://schemas.microsoft.com/office/powerpoint/2010/main" val="368619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composite? Can you think of any composites that you might use every day?</a:t>
            </a:r>
          </a:p>
          <a:p>
            <a:r>
              <a:rPr lang="en-US" dirty="0"/>
              <a:t>https://</a:t>
            </a:r>
            <a:r>
              <a:rPr lang="en-US" dirty="0" err="1"/>
              <a:t>www.polleverywhere.com</a:t>
            </a:r>
            <a:r>
              <a:rPr lang="en-US" dirty="0"/>
              <a:t>/</a:t>
            </a:r>
            <a:r>
              <a:rPr lang="en-US" dirty="0" err="1"/>
              <a:t>free_text_polls</a:t>
            </a:r>
            <a:r>
              <a:rPr lang="en-US" dirty="0"/>
              <a:t>/ZYuZRfIPrRuC8Sl</a:t>
            </a:r>
          </a:p>
          <a:p>
            <a:endParaRPr lang="en-US" dirty="0"/>
          </a:p>
        </p:txBody>
      </p:sp>
      <p:sp>
        <p:nvSpPr>
          <p:cNvPr id="4" name="Slide Number Placeholder 3"/>
          <p:cNvSpPr>
            <a:spLocks noGrp="1"/>
          </p:cNvSpPr>
          <p:nvPr>
            <p:ph type="sldNum" sz="quarter" idx="10"/>
          </p:nvPr>
        </p:nvSpPr>
        <p:spPr/>
        <p:txBody>
          <a:bodyPr/>
          <a:lstStyle/>
          <a:p>
            <a:fld id="{D4E9296E-C8B2-4A6B-9807-64E98474AA67}" type="slidenum">
              <a:rPr lang="en-US" smtClean="0"/>
              <a:t>2</a:t>
            </a:fld>
            <a:endParaRPr lang="en-US"/>
          </a:p>
        </p:txBody>
      </p:sp>
    </p:spTree>
    <p:extLst>
      <p:ext uri="{BB962C8B-B14F-4D97-AF65-F5344CB8AC3E}">
        <p14:creationId xmlns:p14="http://schemas.microsoft.com/office/powerpoint/2010/main" val="242032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E9296E-C8B2-4A6B-9807-64E98474AA67}" type="slidenum">
              <a:rPr lang="en-US" smtClean="0"/>
              <a:t>14</a:t>
            </a:fld>
            <a:endParaRPr lang="en-US"/>
          </a:p>
        </p:txBody>
      </p:sp>
    </p:spTree>
    <p:extLst>
      <p:ext uri="{BB962C8B-B14F-4D97-AF65-F5344CB8AC3E}">
        <p14:creationId xmlns:p14="http://schemas.microsoft.com/office/powerpoint/2010/main" val="290765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examples include both natural and engineered composites that students may be familiar with from their everyday lives.  Bone, wood and nacre (the seashell) are all natural composites that combine stiff and compliant materials to improve durability and maximize functionality.  </a:t>
            </a:r>
          </a:p>
          <a:p>
            <a:endParaRPr lang="en-US" dirty="0"/>
          </a:p>
          <a:p>
            <a:r>
              <a:rPr lang="en-US" dirty="0"/>
              <a:t>The engineered composites include concrete (cement + gravel), polymer-based carbon-fiber composites (bicycle, plane and wind turbine) and metal matrix composites (the turbine and tank applications).</a:t>
            </a:r>
          </a:p>
        </p:txBody>
      </p:sp>
      <p:sp>
        <p:nvSpPr>
          <p:cNvPr id="4" name="Slide Number Placeholder 3"/>
          <p:cNvSpPr>
            <a:spLocks noGrp="1"/>
          </p:cNvSpPr>
          <p:nvPr>
            <p:ph type="sldNum" sz="quarter" idx="10"/>
          </p:nvPr>
        </p:nvSpPr>
        <p:spPr/>
        <p:txBody>
          <a:bodyPr/>
          <a:lstStyle/>
          <a:p>
            <a:fld id="{D4E9296E-C8B2-4A6B-9807-64E98474AA67}" type="slidenum">
              <a:rPr lang="en-US" smtClean="0"/>
              <a:t>3</a:t>
            </a:fld>
            <a:endParaRPr lang="en-US"/>
          </a:p>
        </p:txBody>
      </p:sp>
    </p:spTree>
    <p:extLst>
      <p:ext uri="{BB962C8B-B14F-4D97-AF65-F5344CB8AC3E}">
        <p14:creationId xmlns:p14="http://schemas.microsoft.com/office/powerpoint/2010/main" val="50732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E9296E-C8B2-4A6B-9807-64E98474AA67}" type="slidenum">
              <a:rPr lang="en-US" smtClean="0"/>
              <a:t>4</a:t>
            </a:fld>
            <a:endParaRPr lang="en-US"/>
          </a:p>
        </p:txBody>
      </p:sp>
    </p:spTree>
    <p:extLst>
      <p:ext uri="{BB962C8B-B14F-4D97-AF65-F5344CB8AC3E}">
        <p14:creationId xmlns:p14="http://schemas.microsoft.com/office/powerpoint/2010/main" val="190744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Ashby plots compare the properties of strength vs. density (specific strength) on the left and strength vs. toughness  on the right.  Toughness defines a materials resistance to crack or fail while strength defines a materials resistance to deformation or change in shape.  </a:t>
            </a:r>
          </a:p>
        </p:txBody>
      </p:sp>
      <p:sp>
        <p:nvSpPr>
          <p:cNvPr id="4" name="Slide Number Placeholder 3"/>
          <p:cNvSpPr>
            <a:spLocks noGrp="1"/>
          </p:cNvSpPr>
          <p:nvPr>
            <p:ph type="sldNum" sz="quarter" idx="10"/>
          </p:nvPr>
        </p:nvSpPr>
        <p:spPr/>
        <p:txBody>
          <a:bodyPr/>
          <a:lstStyle/>
          <a:p>
            <a:fld id="{D4E9296E-C8B2-4A6B-9807-64E98474AA67}" type="slidenum">
              <a:rPr lang="en-US" smtClean="0"/>
              <a:t>6</a:t>
            </a:fld>
            <a:endParaRPr lang="en-US"/>
          </a:p>
        </p:txBody>
      </p:sp>
    </p:spTree>
    <p:extLst>
      <p:ext uri="{BB962C8B-B14F-4D97-AF65-F5344CB8AC3E}">
        <p14:creationId xmlns:p14="http://schemas.microsoft.com/office/powerpoint/2010/main" val="3518520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specific strength of ceramics so much higher?</a:t>
            </a:r>
          </a:p>
          <a:p>
            <a:r>
              <a:rPr lang="en-US" dirty="0"/>
              <a:t>https://</a:t>
            </a:r>
            <a:r>
              <a:rPr lang="en-US" dirty="0" err="1"/>
              <a:t>www.polleverywhere.com</a:t>
            </a:r>
            <a:r>
              <a:rPr lang="en-US" dirty="0"/>
              <a:t>/</a:t>
            </a:r>
            <a:r>
              <a:rPr lang="en-US" dirty="0" err="1"/>
              <a:t>free_text_polls</a:t>
            </a:r>
            <a:r>
              <a:rPr lang="en-US" dirty="0"/>
              <a:t>/</a:t>
            </a:r>
            <a:r>
              <a:rPr lang="en-US" dirty="0" err="1"/>
              <a:t>fIgKRcVkMZurehL</a:t>
            </a:r>
            <a:endParaRPr lang="en-US" dirty="0"/>
          </a:p>
          <a:p>
            <a:endParaRPr lang="en-US" dirty="0"/>
          </a:p>
        </p:txBody>
      </p:sp>
      <p:sp>
        <p:nvSpPr>
          <p:cNvPr id="4" name="Slide Number Placeholder 3"/>
          <p:cNvSpPr>
            <a:spLocks noGrp="1"/>
          </p:cNvSpPr>
          <p:nvPr>
            <p:ph type="sldNum" sz="quarter" idx="10"/>
          </p:nvPr>
        </p:nvSpPr>
        <p:spPr/>
        <p:txBody>
          <a:bodyPr/>
          <a:lstStyle/>
          <a:p>
            <a:fld id="{D4E9296E-C8B2-4A6B-9807-64E98474AA67}" type="slidenum">
              <a:rPr lang="en-US" smtClean="0"/>
              <a:t>7</a:t>
            </a:fld>
            <a:endParaRPr lang="en-US"/>
          </a:p>
        </p:txBody>
      </p:sp>
    </p:spTree>
    <p:extLst>
      <p:ext uri="{BB962C8B-B14F-4D97-AF65-F5344CB8AC3E}">
        <p14:creationId xmlns:p14="http://schemas.microsoft.com/office/powerpoint/2010/main" val="256928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Answer:</a:t>
            </a:r>
            <a:r>
              <a:rPr kumimoji="1" lang="en-US" altLang="ja-JP" baseline="0" dirty="0"/>
              <a:t> Bonding – strength of covalent or partially ionic bonds is much higher than most metallic bonds</a:t>
            </a:r>
          </a:p>
          <a:p>
            <a:r>
              <a:rPr kumimoji="1" lang="en-US" altLang="ja-JP" baseline="0" dirty="0"/>
              <a:t> and ceramics often combine (transition) metal with a much lighter element (like O, N or C)</a:t>
            </a:r>
            <a:endParaRPr kumimoji="1" lang="ja-JP" altLang="en-US"/>
          </a:p>
          <a:p>
            <a:endParaRPr lang="en-US" dirty="0"/>
          </a:p>
        </p:txBody>
      </p:sp>
      <p:sp>
        <p:nvSpPr>
          <p:cNvPr id="4" name="Slide Number Placeholder 3"/>
          <p:cNvSpPr>
            <a:spLocks noGrp="1"/>
          </p:cNvSpPr>
          <p:nvPr>
            <p:ph type="sldNum" sz="quarter" idx="10"/>
          </p:nvPr>
        </p:nvSpPr>
        <p:spPr/>
        <p:txBody>
          <a:bodyPr/>
          <a:lstStyle/>
          <a:p>
            <a:fld id="{D4E9296E-C8B2-4A6B-9807-64E98474AA67}" type="slidenum">
              <a:rPr lang="en-US" smtClean="0"/>
              <a:t>8</a:t>
            </a:fld>
            <a:endParaRPr lang="en-US"/>
          </a:p>
        </p:txBody>
      </p:sp>
    </p:spTree>
    <p:extLst>
      <p:ext uri="{BB962C8B-B14F-4D97-AF65-F5344CB8AC3E}">
        <p14:creationId xmlns:p14="http://schemas.microsoft.com/office/powerpoint/2010/main" val="354927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E9296E-C8B2-4A6B-9807-64E98474AA67}" type="slidenum">
              <a:rPr lang="en-US" smtClean="0"/>
              <a:t>9</a:t>
            </a:fld>
            <a:endParaRPr lang="en-US"/>
          </a:p>
        </p:txBody>
      </p:sp>
    </p:spTree>
    <p:extLst>
      <p:ext uri="{BB962C8B-B14F-4D97-AF65-F5344CB8AC3E}">
        <p14:creationId xmlns:p14="http://schemas.microsoft.com/office/powerpoint/2010/main" val="312730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Applied</a:t>
            </a:r>
            <a:r>
              <a:rPr lang="en-US" baseline="0" dirty="0"/>
              <a:t> force is distributed between the fibers and the matrix.</a:t>
            </a:r>
          </a:p>
          <a:p>
            <a:endParaRPr lang="en-US" baseline="0" dirty="0"/>
          </a:p>
          <a:p>
            <a:r>
              <a:rPr lang="en-US" baseline="0" dirty="0"/>
              <a:t>A good guess is that the force is distributed proportionally to the volume fraction of fibers. (</a:t>
            </a:r>
            <a:r>
              <a:rPr lang="en-US" baseline="0" dirty="0" err="1"/>
              <a:t>Vf</a:t>
            </a:r>
            <a:r>
              <a:rPr lang="en-US" baseline="0" dirty="0"/>
              <a:t>)</a:t>
            </a:r>
            <a:endParaRPr lang="en-US" dirty="0"/>
          </a:p>
        </p:txBody>
      </p:sp>
      <p:sp>
        <p:nvSpPr>
          <p:cNvPr id="4" name="Slide Number Placeholder 3"/>
          <p:cNvSpPr>
            <a:spLocks noGrp="1"/>
          </p:cNvSpPr>
          <p:nvPr>
            <p:ph type="sldNum" sz="quarter" idx="10"/>
          </p:nvPr>
        </p:nvSpPr>
        <p:spPr/>
        <p:txBody>
          <a:bodyPr/>
          <a:lstStyle/>
          <a:p>
            <a:fld id="{D4E9296E-C8B2-4A6B-9807-64E98474AA67}" type="slidenum">
              <a:rPr lang="en-US" smtClean="0"/>
              <a:t>12</a:t>
            </a:fld>
            <a:endParaRPr lang="en-US"/>
          </a:p>
        </p:txBody>
      </p:sp>
    </p:spTree>
    <p:extLst>
      <p:ext uri="{BB962C8B-B14F-4D97-AF65-F5344CB8AC3E}">
        <p14:creationId xmlns:p14="http://schemas.microsoft.com/office/powerpoint/2010/main" val="76659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sizing fibers</a:t>
            </a:r>
          </a:p>
        </p:txBody>
      </p:sp>
      <p:sp>
        <p:nvSpPr>
          <p:cNvPr id="4" name="Slide Number Placeholder 3"/>
          <p:cNvSpPr>
            <a:spLocks noGrp="1"/>
          </p:cNvSpPr>
          <p:nvPr>
            <p:ph type="sldNum" sz="quarter" idx="10"/>
          </p:nvPr>
        </p:nvSpPr>
        <p:spPr/>
        <p:txBody>
          <a:bodyPr/>
          <a:lstStyle/>
          <a:p>
            <a:fld id="{D4E9296E-C8B2-4A6B-9807-64E98474AA67}" type="slidenum">
              <a:rPr lang="en-US" smtClean="0"/>
              <a:t>13</a:t>
            </a:fld>
            <a:endParaRPr lang="en-US"/>
          </a:p>
        </p:txBody>
      </p:sp>
    </p:spTree>
    <p:extLst>
      <p:ext uri="{BB962C8B-B14F-4D97-AF65-F5344CB8AC3E}">
        <p14:creationId xmlns:p14="http://schemas.microsoft.com/office/powerpoint/2010/main" val="86571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43541"/>
            <a:ext cx="9144000" cy="5370285"/>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701449"/>
            <a:ext cx="7772400" cy="2169831"/>
          </a:xfrm>
        </p:spPr>
        <p:txBody>
          <a:bodyPr anchor="b">
            <a:noAutofit/>
          </a:bodyPr>
          <a:lstStyle>
            <a:lvl1pPr algn="ctr">
              <a:defRPr sz="4800" b="0">
                <a:solidFill>
                  <a:schemeClr val="bg1"/>
                </a:solidFill>
              </a:defRPr>
            </a:lvl1pPr>
          </a:lstStyle>
          <a:p>
            <a:r>
              <a:rPr lang="en-US" dirty="0"/>
              <a:t>Title</a:t>
            </a:r>
          </a:p>
        </p:txBody>
      </p:sp>
      <p:pic>
        <p:nvPicPr>
          <p:cNvPr id="7" name="Picture 6">
            <a:extLst>
              <a:ext uri="{FF2B5EF4-FFF2-40B4-BE49-F238E27FC236}">
                <a16:creationId xmlns:a16="http://schemas.microsoft.com/office/drawing/2014/main" id="{CB15A788-BD2B-4C13-AE61-223047C1DD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29664" y="5620756"/>
            <a:ext cx="2476144" cy="901955"/>
          </a:xfrm>
          <a:prstGeom prst="rect">
            <a:avLst/>
          </a:prstGeom>
        </p:spPr>
      </p:pic>
      <p:sp>
        <p:nvSpPr>
          <p:cNvPr id="8" name="TextBox 7"/>
          <p:cNvSpPr txBox="1"/>
          <p:nvPr userDrawn="1"/>
        </p:nvSpPr>
        <p:spPr>
          <a:xfrm>
            <a:off x="1214570" y="5614925"/>
            <a:ext cx="5106319" cy="974076"/>
          </a:xfrm>
          <a:prstGeom prst="rect">
            <a:avLst/>
          </a:prstGeom>
          <a:solidFill>
            <a:schemeClr val="bg1"/>
          </a:solidFill>
          <a:ln>
            <a:noFill/>
          </a:ln>
        </p:spPr>
        <p:txBody>
          <a:bodyPr wrap="square" rtlCol="0">
            <a:noAutofit/>
          </a:bodyPr>
          <a:lstStyle/>
          <a:p>
            <a:pPr algn="ctr"/>
            <a:r>
              <a:rPr lang="en-US" sz="1400" dirty="0">
                <a:solidFill>
                  <a:srgbClr val="13294B"/>
                </a:solidFill>
                <a:latin typeface="+mj-lt"/>
                <a:cs typeface="Arial" panose="020B0604020202020204" pitchFamily="34" charset="0"/>
              </a:rPr>
              <a:t>This work is licensed under the Creative Commons Attribution-</a:t>
            </a:r>
            <a:r>
              <a:rPr lang="en-US" sz="1400" dirty="0" err="1">
                <a:solidFill>
                  <a:srgbClr val="13294B"/>
                </a:solidFill>
                <a:latin typeface="+mj-lt"/>
                <a:cs typeface="Arial" panose="020B0604020202020204" pitchFamily="34" charset="0"/>
              </a:rPr>
              <a:t>NonCommercial</a:t>
            </a:r>
            <a:r>
              <a:rPr lang="en-US" sz="1400" dirty="0">
                <a:solidFill>
                  <a:srgbClr val="13294B"/>
                </a:solidFill>
                <a:latin typeface="+mj-lt"/>
                <a:cs typeface="Arial" panose="020B0604020202020204" pitchFamily="34" charset="0"/>
              </a:rPr>
              <a:t>-</a:t>
            </a:r>
            <a:r>
              <a:rPr lang="en-US" sz="1400" dirty="0" err="1">
                <a:solidFill>
                  <a:srgbClr val="13294B"/>
                </a:solidFill>
                <a:latin typeface="+mj-lt"/>
                <a:cs typeface="Arial" panose="020B0604020202020204" pitchFamily="34" charset="0"/>
              </a:rPr>
              <a:t>ShareAlike</a:t>
            </a:r>
            <a:r>
              <a:rPr lang="en-US" sz="1400" dirty="0">
                <a:solidFill>
                  <a:srgbClr val="13294B"/>
                </a:solidFill>
                <a:latin typeface="+mj-lt"/>
                <a:cs typeface="Arial" panose="020B0604020202020204" pitchFamily="34" charset="0"/>
              </a:rPr>
              <a:t> 4.0 International License. </a:t>
            </a:r>
          </a:p>
          <a:p>
            <a:pPr algn="ctr"/>
            <a:r>
              <a:rPr lang="en-US" sz="1400" dirty="0">
                <a:solidFill>
                  <a:srgbClr val="13294B"/>
                </a:solidFill>
                <a:latin typeface="+mj-lt"/>
                <a:cs typeface="Arial" panose="020B0604020202020204" pitchFamily="34" charset="0"/>
              </a:rPr>
              <a:t>To view a copy of this license, visit http://creativecommons.org/licenses/by-nc-sa/4.0/.</a:t>
            </a:r>
          </a:p>
        </p:txBody>
      </p:sp>
      <p:pic>
        <p:nvPicPr>
          <p:cNvPr id="11" name="Picture 10"/>
          <p:cNvPicPr>
            <a:picLocks noChangeAspect="1"/>
          </p:cNvPicPr>
          <p:nvPr userDrawn="1"/>
        </p:nvPicPr>
        <p:blipFill>
          <a:blip r:embed="rId3"/>
          <a:stretch>
            <a:fillRect/>
          </a:stretch>
        </p:blipFill>
        <p:spPr>
          <a:xfrm>
            <a:off x="241395" y="5562114"/>
            <a:ext cx="794052" cy="1099457"/>
          </a:xfrm>
          <a:prstGeom prst="rect">
            <a:avLst/>
          </a:prstGeom>
        </p:spPr>
      </p:pic>
      <p:sp>
        <p:nvSpPr>
          <p:cNvPr id="12" name="TextBox 11"/>
          <p:cNvSpPr txBox="1"/>
          <p:nvPr userDrawn="1"/>
        </p:nvSpPr>
        <p:spPr>
          <a:xfrm>
            <a:off x="685801" y="3819748"/>
            <a:ext cx="7772399" cy="1354217"/>
          </a:xfrm>
          <a:prstGeom prst="rect">
            <a:avLst/>
          </a:prstGeom>
          <a:noFill/>
        </p:spPr>
        <p:txBody>
          <a:bodyPr wrap="square" rtlCol="0">
            <a:spAutoFit/>
          </a:bodyPr>
          <a:lstStyle/>
          <a:p>
            <a:pPr algn="ctr">
              <a:spcBef>
                <a:spcPts val="600"/>
              </a:spcBef>
            </a:pPr>
            <a:r>
              <a:rPr lang="en-US" sz="2400" dirty="0">
                <a:solidFill>
                  <a:schemeClr val="bg1"/>
                </a:solidFill>
              </a:rPr>
              <a:t>GLAM Camp 2018</a:t>
            </a:r>
          </a:p>
          <a:p>
            <a:pPr algn="ctr">
              <a:spcBef>
                <a:spcPts val="600"/>
              </a:spcBef>
            </a:pPr>
            <a:r>
              <a:rPr lang="en-US" sz="2400" dirty="0">
                <a:solidFill>
                  <a:schemeClr val="bg1"/>
                </a:solidFill>
              </a:rPr>
              <a:t>University of Illinois at Urbana-Champaign</a:t>
            </a:r>
          </a:p>
          <a:p>
            <a:pPr algn="ctr">
              <a:spcBef>
                <a:spcPts val="600"/>
              </a:spcBef>
            </a:pPr>
            <a:r>
              <a:rPr lang="en-US" sz="2400" dirty="0">
                <a:solidFill>
                  <a:schemeClr val="bg1"/>
                </a:solidFill>
              </a:rPr>
              <a:t>Department of Materials Science and Engineering</a:t>
            </a:r>
          </a:p>
        </p:txBody>
      </p:sp>
    </p:spTree>
    <p:extLst>
      <p:ext uri="{BB962C8B-B14F-4D97-AF65-F5344CB8AC3E}">
        <p14:creationId xmlns:p14="http://schemas.microsoft.com/office/powerpoint/2010/main" val="279076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0"/>
            <a:ext cx="6294664" cy="1248230"/>
          </a:xfrm>
        </p:spPr>
        <p:txBody>
          <a:bodyPr anchor="b">
            <a:noAutofit/>
          </a:bodyPr>
          <a:lstStyle>
            <a:lvl1pPr>
              <a:defRPr sz="4000" b="0">
                <a:solidFill>
                  <a:schemeClr val="tx1"/>
                </a:solidFill>
              </a:defRPr>
            </a:lvl1pPr>
          </a:lstStyle>
          <a:p>
            <a:r>
              <a:rPr lang="en-US" dirty="0"/>
              <a:t>Title</a:t>
            </a:r>
          </a:p>
        </p:txBody>
      </p:sp>
      <p:cxnSp>
        <p:nvCxnSpPr>
          <p:cNvPr id="7" name="Straight Connector 6"/>
          <p:cNvCxnSpPr/>
          <p:nvPr userDrawn="1"/>
        </p:nvCxnSpPr>
        <p:spPr>
          <a:xfrm>
            <a:off x="576649" y="1218808"/>
            <a:ext cx="8567351" cy="0"/>
          </a:xfrm>
          <a:prstGeom prst="line">
            <a:avLst/>
          </a:prstGeom>
          <a:ln w="38100">
            <a:solidFill>
              <a:srgbClr val="E84A2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B15A788-BD2B-4C13-AE61-223047C1DD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5317" y="227447"/>
            <a:ext cx="2075009" cy="755839"/>
          </a:xfrm>
          <a:prstGeom prst="rect">
            <a:avLst/>
          </a:prstGeom>
        </p:spPr>
      </p:pic>
      <p:sp>
        <p:nvSpPr>
          <p:cNvPr id="9" name="Content Placeholder 2"/>
          <p:cNvSpPr>
            <a:spLocks noGrp="1"/>
          </p:cNvSpPr>
          <p:nvPr>
            <p:ph idx="1"/>
          </p:nvPr>
        </p:nvSpPr>
        <p:spPr>
          <a:xfrm>
            <a:off x="628650" y="1523607"/>
            <a:ext cx="7886700" cy="4653355"/>
          </a:xfrm>
        </p:spPr>
        <p:txBody>
          <a:bodyPr>
            <a:no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p:cNvSpPr txBox="1"/>
          <p:nvPr userDrawn="1"/>
        </p:nvSpPr>
        <p:spPr>
          <a:xfrm>
            <a:off x="8515350" y="6581001"/>
            <a:ext cx="600502" cy="276999"/>
          </a:xfrm>
          <a:prstGeom prst="rect">
            <a:avLst/>
          </a:prstGeom>
          <a:noFill/>
        </p:spPr>
        <p:txBody>
          <a:bodyPr wrap="square" rtlCol="0">
            <a:spAutoFit/>
          </a:bodyPr>
          <a:lstStyle/>
          <a:p>
            <a:pPr algn="r"/>
            <a:fld id="{04A4A8DB-C258-4B6C-A5E2-5976AEC03A04}" type="slidenum">
              <a:rPr lang="en-US" sz="1200" smtClean="0">
                <a:solidFill>
                  <a:schemeClr val="bg1">
                    <a:lumMod val="50000"/>
                  </a:schemeClr>
                </a:solidFill>
              </a:rPr>
              <a:pPr algn="r"/>
              <a:t>‹#›</a:t>
            </a:fld>
            <a:endParaRPr lang="en-US" sz="1200" dirty="0">
              <a:solidFill>
                <a:schemeClr val="bg1">
                  <a:lumMod val="50000"/>
                </a:schemeClr>
              </a:solidFill>
            </a:endParaRPr>
          </a:p>
        </p:txBody>
      </p:sp>
    </p:spTree>
    <p:extLst>
      <p:ext uri="{BB962C8B-B14F-4D97-AF65-F5344CB8AC3E}">
        <p14:creationId xmlns:p14="http://schemas.microsoft.com/office/powerpoint/2010/main" val="12153719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600200"/>
            <a:ext cx="4038600" cy="4525963"/>
          </a:xfrm>
        </p:spPr>
        <p:txBody>
          <a:bodyPr>
            <a:normAutofit/>
          </a:bodyPr>
          <a:lstStyle>
            <a:lvl1pPr>
              <a:defRPr sz="2400">
                <a:latin typeface="Helvetica"/>
                <a:cs typeface="Helvetica"/>
              </a:defRPr>
            </a:lvl1pPr>
            <a:lvl2pPr>
              <a:defRPr sz="2400">
                <a:latin typeface="Helvetica"/>
                <a:cs typeface="Helvetica"/>
              </a:defRPr>
            </a:lvl2pPr>
            <a:lvl3pPr>
              <a:defRPr sz="2400">
                <a:latin typeface="Helvetica"/>
                <a:cs typeface="Helvetica"/>
              </a:defRPr>
            </a:lvl3pPr>
            <a:lvl4pPr>
              <a:defRPr sz="2400">
                <a:latin typeface="Helvetica"/>
                <a:cs typeface="Helvetica"/>
              </a:defRPr>
            </a:lvl4pPr>
            <a:lvl5pPr>
              <a:defRPr sz="240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576649" y="1218808"/>
            <a:ext cx="8567351" cy="0"/>
          </a:xfrm>
          <a:prstGeom prst="line">
            <a:avLst/>
          </a:prstGeom>
          <a:ln w="38100">
            <a:solidFill>
              <a:srgbClr val="E84A2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B15A788-BD2B-4C13-AE61-223047C1DD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5317" y="227447"/>
            <a:ext cx="2075009" cy="755839"/>
          </a:xfrm>
          <a:prstGeom prst="rect">
            <a:avLst/>
          </a:prstGeom>
        </p:spPr>
      </p:pic>
      <p:sp>
        <p:nvSpPr>
          <p:cNvPr id="11" name="Title 10"/>
          <p:cNvSpPr>
            <a:spLocks noGrp="1"/>
          </p:cNvSpPr>
          <p:nvPr>
            <p:ph type="title"/>
          </p:nvPr>
        </p:nvSpPr>
        <p:spPr>
          <a:xfrm>
            <a:off x="552017" y="0"/>
            <a:ext cx="7886700" cy="1325563"/>
          </a:xfrm>
        </p:spPr>
        <p:txBody>
          <a:bodyPr anchor="b">
            <a:normAutofit/>
          </a:bodyPr>
          <a:lstStyle>
            <a:lvl1pPr algn="l">
              <a:defRPr sz="4000"/>
            </a:lvl1pPr>
          </a:lstStyle>
          <a:p>
            <a:r>
              <a:rPr lang="en-US"/>
              <a:t>Click to edit Master title style</a:t>
            </a:r>
          </a:p>
        </p:txBody>
      </p:sp>
      <p:sp>
        <p:nvSpPr>
          <p:cNvPr id="13" name="Content Placeholder 12"/>
          <p:cNvSpPr>
            <a:spLocks noGrp="1"/>
          </p:cNvSpPr>
          <p:nvPr>
            <p:ph sz="quarter" idx="10"/>
          </p:nvPr>
        </p:nvSpPr>
        <p:spPr>
          <a:xfrm>
            <a:off x="525627" y="1599267"/>
            <a:ext cx="3919538" cy="4532011"/>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636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400">
                <a:latin typeface="Helvetica"/>
                <a:cs typeface="Helvetica"/>
              </a:defRPr>
            </a:lvl1pPr>
            <a:lvl2pPr>
              <a:defRPr sz="2400">
                <a:latin typeface="Helvetica"/>
                <a:cs typeface="Helvetica"/>
              </a:defRPr>
            </a:lvl2pPr>
            <a:lvl3pPr>
              <a:defRPr sz="2400">
                <a:latin typeface="Helvetica"/>
                <a:cs typeface="Helvetica"/>
              </a:defRPr>
            </a:lvl3pPr>
            <a:lvl4pPr>
              <a:defRPr sz="2400">
                <a:latin typeface="Helvetica"/>
                <a:cs typeface="Helvetica"/>
              </a:defRPr>
            </a:lvl4pPr>
            <a:lvl5pPr>
              <a:defRPr sz="2400">
                <a:latin typeface="Helvetica"/>
                <a:cs typeface="Helvetic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400">
                <a:latin typeface="Helvetica"/>
                <a:cs typeface="Helvetica"/>
              </a:defRPr>
            </a:lvl1pPr>
            <a:lvl2pPr>
              <a:defRPr sz="2400">
                <a:latin typeface="Helvetica"/>
                <a:cs typeface="Helvetica"/>
              </a:defRPr>
            </a:lvl2pPr>
            <a:lvl3pPr>
              <a:defRPr sz="2400">
                <a:latin typeface="Helvetica"/>
                <a:cs typeface="Helvetica"/>
              </a:defRPr>
            </a:lvl3pPr>
            <a:lvl4pPr>
              <a:defRPr sz="2400">
                <a:latin typeface="Helvetica"/>
                <a:cs typeface="Helvetica"/>
              </a:defRPr>
            </a:lvl4pPr>
            <a:lvl5pPr>
              <a:defRPr sz="2400">
                <a:latin typeface="Helvetica"/>
                <a:cs typeface="Helvetic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576649" y="1218808"/>
            <a:ext cx="8567351" cy="0"/>
          </a:xfrm>
          <a:prstGeom prst="line">
            <a:avLst/>
          </a:prstGeom>
          <a:ln w="38100">
            <a:solidFill>
              <a:srgbClr val="E84A2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B15A788-BD2B-4C13-AE61-223047C1DD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5317" y="227447"/>
            <a:ext cx="2075009" cy="755839"/>
          </a:xfrm>
          <a:prstGeom prst="rect">
            <a:avLst/>
          </a:prstGeom>
        </p:spPr>
      </p:pic>
      <p:sp>
        <p:nvSpPr>
          <p:cNvPr id="13" name="Title 12"/>
          <p:cNvSpPr>
            <a:spLocks noGrp="1"/>
          </p:cNvSpPr>
          <p:nvPr>
            <p:ph type="title"/>
          </p:nvPr>
        </p:nvSpPr>
        <p:spPr>
          <a:xfrm>
            <a:off x="595807" y="0"/>
            <a:ext cx="7886700" cy="1325563"/>
          </a:xfrm>
        </p:spPr>
        <p:txBody>
          <a:bodyPr anchor="b">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137492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76649" y="1218808"/>
            <a:ext cx="8567351" cy="0"/>
          </a:xfrm>
          <a:prstGeom prst="line">
            <a:avLst/>
          </a:prstGeom>
          <a:ln w="38100">
            <a:solidFill>
              <a:srgbClr val="E84A2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B15A788-BD2B-4C13-AE61-223047C1DD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5317" y="227447"/>
            <a:ext cx="2075009" cy="755839"/>
          </a:xfrm>
          <a:prstGeom prst="rect">
            <a:avLst/>
          </a:prstGeom>
        </p:spPr>
      </p:pic>
      <p:sp>
        <p:nvSpPr>
          <p:cNvPr id="9" name="Title 8"/>
          <p:cNvSpPr>
            <a:spLocks noGrp="1"/>
          </p:cNvSpPr>
          <p:nvPr>
            <p:ph type="title"/>
          </p:nvPr>
        </p:nvSpPr>
        <p:spPr>
          <a:xfrm>
            <a:off x="617702" y="0"/>
            <a:ext cx="7886700" cy="1325563"/>
          </a:xfrm>
        </p:spPr>
        <p:txBody>
          <a:bodyPr anchor="b">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428996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1698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F8004-16A4-4846-B65D-D0D392FD83A5}" type="datetime1">
              <a:rPr lang="en-US" smtClean="0"/>
              <a:t>6/22/18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FC40D-C1AE-4B22-8F1A-E72E94847190}" type="slidenum">
              <a:rPr lang="en-US" smtClean="0"/>
              <a:t>‹#›</a:t>
            </a:fld>
            <a:endParaRPr lang="en-US"/>
          </a:p>
        </p:txBody>
      </p:sp>
    </p:spTree>
    <p:extLst>
      <p:ext uri="{BB962C8B-B14F-4D97-AF65-F5344CB8AC3E}">
        <p14:creationId xmlns:p14="http://schemas.microsoft.com/office/powerpoint/2010/main" val="254969890"/>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9" r:id="rId3"/>
    <p:sldLayoutId id="2147483670" r:id="rId4"/>
    <p:sldLayoutId id="2147483671" r:id="rId5"/>
    <p:sldLayoutId id="214748367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8.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embeddings/oleObject1.bin"/><Relationship Id="rId10" Type="http://schemas.openxmlformats.org/officeDocument/2006/relationships/image" Target="../media/image26.wmf"/><Relationship Id="rId4" Type="http://schemas.openxmlformats.org/officeDocument/2006/relationships/image" Target="../media/image27.png"/><Relationship Id="rId9"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Composites</a:t>
            </a:r>
          </a:p>
        </p:txBody>
      </p:sp>
    </p:spTree>
    <p:extLst>
      <p:ext uri="{BB962C8B-B14F-4D97-AF65-F5344CB8AC3E}">
        <p14:creationId xmlns:p14="http://schemas.microsoft.com/office/powerpoint/2010/main" val="1551862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4FF1E-0572-1B4E-AE37-D9354583ECC4}"/>
              </a:ext>
            </a:extLst>
          </p:cNvPr>
          <p:cNvSpPr>
            <a:spLocks noGrp="1"/>
          </p:cNvSpPr>
          <p:nvPr>
            <p:ph type="title"/>
          </p:nvPr>
        </p:nvSpPr>
        <p:spPr/>
        <p:txBody>
          <a:bodyPr/>
          <a:lstStyle/>
          <a:p>
            <a:r>
              <a:rPr lang="en-US" dirty="0"/>
              <a:t>Types of composites</a:t>
            </a:r>
          </a:p>
        </p:txBody>
      </p:sp>
      <p:sp>
        <p:nvSpPr>
          <p:cNvPr id="4" name="Content Placeholder 3">
            <a:extLst>
              <a:ext uri="{FF2B5EF4-FFF2-40B4-BE49-F238E27FC236}">
                <a16:creationId xmlns:a16="http://schemas.microsoft.com/office/drawing/2014/main" id="{9D7D1998-736A-8848-B4C2-15071A6E9B97}"/>
              </a:ext>
            </a:extLst>
          </p:cNvPr>
          <p:cNvSpPr>
            <a:spLocks noGrp="1"/>
          </p:cNvSpPr>
          <p:nvPr>
            <p:ph sz="quarter" idx="10"/>
          </p:nvPr>
        </p:nvSpPr>
        <p:spPr/>
        <p:txBody>
          <a:bodyPr/>
          <a:lstStyle/>
          <a:p>
            <a:r>
              <a:rPr lang="en-US" dirty="0"/>
              <a:t>Particle reinforced</a:t>
            </a:r>
          </a:p>
          <a:p>
            <a:r>
              <a:rPr lang="en-US" dirty="0"/>
              <a:t>Short fiber or whisker reinforced</a:t>
            </a:r>
          </a:p>
          <a:p>
            <a:r>
              <a:rPr lang="en-US" dirty="0"/>
              <a:t>Continuous fiber</a:t>
            </a:r>
          </a:p>
          <a:p>
            <a:endParaRPr lang="en-US" dirty="0"/>
          </a:p>
        </p:txBody>
      </p:sp>
      <p:pic>
        <p:nvPicPr>
          <p:cNvPr id="5" name="Picture 4">
            <a:extLst>
              <a:ext uri="{FF2B5EF4-FFF2-40B4-BE49-F238E27FC236}">
                <a16:creationId xmlns:a16="http://schemas.microsoft.com/office/drawing/2014/main" id="{A9A67D3F-B8D2-C64C-880F-B15753D20907}"/>
              </a:ext>
            </a:extLst>
          </p:cNvPr>
          <p:cNvPicPr>
            <a:picLocks noChangeAspect="1"/>
          </p:cNvPicPr>
          <p:nvPr/>
        </p:nvPicPr>
        <p:blipFill rotWithShape="1">
          <a:blip r:embed="rId2"/>
          <a:srcRect l="4310"/>
          <a:stretch/>
        </p:blipFill>
        <p:spPr>
          <a:xfrm>
            <a:off x="106680" y="3688080"/>
            <a:ext cx="2331720" cy="1629476"/>
          </a:xfrm>
          <a:prstGeom prst="rect">
            <a:avLst/>
          </a:prstGeom>
        </p:spPr>
      </p:pic>
      <p:pic>
        <p:nvPicPr>
          <p:cNvPr id="7" name="Picture 6">
            <a:extLst>
              <a:ext uri="{FF2B5EF4-FFF2-40B4-BE49-F238E27FC236}">
                <a16:creationId xmlns:a16="http://schemas.microsoft.com/office/drawing/2014/main" id="{DC3E4818-A5E3-594A-8485-6F9F82CF1C10}"/>
              </a:ext>
            </a:extLst>
          </p:cNvPr>
          <p:cNvPicPr>
            <a:picLocks noChangeAspect="1"/>
          </p:cNvPicPr>
          <p:nvPr/>
        </p:nvPicPr>
        <p:blipFill rotWithShape="1">
          <a:blip r:embed="rId3"/>
          <a:srcRect r="11468"/>
          <a:stretch/>
        </p:blipFill>
        <p:spPr>
          <a:xfrm>
            <a:off x="4609814" y="3733800"/>
            <a:ext cx="2365589" cy="1600200"/>
          </a:xfrm>
          <a:prstGeom prst="rect">
            <a:avLst/>
          </a:prstGeom>
        </p:spPr>
      </p:pic>
      <p:pic>
        <p:nvPicPr>
          <p:cNvPr id="8" name="Picture 7">
            <a:extLst>
              <a:ext uri="{FF2B5EF4-FFF2-40B4-BE49-F238E27FC236}">
                <a16:creationId xmlns:a16="http://schemas.microsoft.com/office/drawing/2014/main" id="{13153FED-F926-2741-95DB-4D46A67753D2}"/>
              </a:ext>
            </a:extLst>
          </p:cNvPr>
          <p:cNvPicPr>
            <a:picLocks noChangeAspect="1"/>
          </p:cNvPicPr>
          <p:nvPr/>
        </p:nvPicPr>
        <p:blipFill rotWithShape="1">
          <a:blip r:embed="rId4"/>
          <a:srcRect l="8487"/>
          <a:stretch/>
        </p:blipFill>
        <p:spPr>
          <a:xfrm>
            <a:off x="6675120" y="3706528"/>
            <a:ext cx="2333645" cy="1524000"/>
          </a:xfrm>
          <a:prstGeom prst="rect">
            <a:avLst/>
          </a:prstGeom>
        </p:spPr>
      </p:pic>
      <p:pic>
        <p:nvPicPr>
          <p:cNvPr id="6" name="Picture 5">
            <a:extLst>
              <a:ext uri="{FF2B5EF4-FFF2-40B4-BE49-F238E27FC236}">
                <a16:creationId xmlns:a16="http://schemas.microsoft.com/office/drawing/2014/main" id="{0B5CD7ED-D472-0043-A5CD-985DE3DF7F21}"/>
              </a:ext>
            </a:extLst>
          </p:cNvPr>
          <p:cNvPicPr>
            <a:picLocks noChangeAspect="1"/>
          </p:cNvPicPr>
          <p:nvPr/>
        </p:nvPicPr>
        <p:blipFill rotWithShape="1">
          <a:blip r:embed="rId5"/>
          <a:srcRect r="14680"/>
          <a:stretch/>
        </p:blipFill>
        <p:spPr>
          <a:xfrm>
            <a:off x="2278532" y="3668428"/>
            <a:ext cx="2331282" cy="1600200"/>
          </a:xfrm>
          <a:prstGeom prst="rect">
            <a:avLst/>
          </a:prstGeom>
        </p:spPr>
      </p:pic>
    </p:spTree>
    <p:extLst>
      <p:ext uri="{BB962C8B-B14F-4D97-AF65-F5344CB8AC3E}">
        <p14:creationId xmlns:p14="http://schemas.microsoft.com/office/powerpoint/2010/main" val="71412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0DE862-416A-BD4C-8BC3-47A5FD1B4C16}"/>
              </a:ext>
            </a:extLst>
          </p:cNvPr>
          <p:cNvSpPr>
            <a:spLocks noGrp="1"/>
          </p:cNvSpPr>
          <p:nvPr>
            <p:ph sz="half" idx="2"/>
          </p:nvPr>
        </p:nvSpPr>
        <p:spPr/>
        <p:txBody>
          <a:bodyPr/>
          <a:lstStyle/>
          <a:p>
            <a:endParaRPr lang="en-US"/>
          </a:p>
        </p:txBody>
      </p:sp>
      <p:sp>
        <p:nvSpPr>
          <p:cNvPr id="3" name="Title 2">
            <a:extLst>
              <a:ext uri="{FF2B5EF4-FFF2-40B4-BE49-F238E27FC236}">
                <a16:creationId xmlns:a16="http://schemas.microsoft.com/office/drawing/2014/main" id="{680F31C3-274C-D749-968A-98B1140B8F16}"/>
              </a:ext>
            </a:extLst>
          </p:cNvPr>
          <p:cNvSpPr>
            <a:spLocks noGrp="1"/>
          </p:cNvSpPr>
          <p:nvPr>
            <p:ph type="title"/>
          </p:nvPr>
        </p:nvSpPr>
        <p:spPr/>
        <p:txBody>
          <a:bodyPr/>
          <a:lstStyle/>
          <a:p>
            <a:r>
              <a:rPr lang="en-US" dirty="0"/>
              <a:t>So what’s the actual </a:t>
            </a:r>
            <a:br>
              <a:rPr lang="en-US" dirty="0"/>
            </a:br>
            <a:r>
              <a:rPr lang="en-US" dirty="0"/>
              <a:t>combined property?</a:t>
            </a:r>
          </a:p>
        </p:txBody>
      </p:sp>
      <p:sp>
        <p:nvSpPr>
          <p:cNvPr id="4" name="Content Placeholder 3">
            <a:extLst>
              <a:ext uri="{FF2B5EF4-FFF2-40B4-BE49-F238E27FC236}">
                <a16:creationId xmlns:a16="http://schemas.microsoft.com/office/drawing/2014/main" id="{A1774A91-A8E9-A74A-A406-B98AA2D8B04F}"/>
              </a:ext>
            </a:extLst>
          </p:cNvPr>
          <p:cNvSpPr>
            <a:spLocks noGrp="1"/>
          </p:cNvSpPr>
          <p:nvPr>
            <p:ph sz="quarter" idx="10"/>
          </p:nvPr>
        </p:nvSpPr>
        <p:spPr/>
        <p:txBody>
          <a:bodyPr/>
          <a:lstStyle/>
          <a:p>
            <a:endParaRPr lang="en-US"/>
          </a:p>
        </p:txBody>
      </p:sp>
      <p:pic>
        <p:nvPicPr>
          <p:cNvPr id="5" name="Picture 4">
            <a:extLst>
              <a:ext uri="{FF2B5EF4-FFF2-40B4-BE49-F238E27FC236}">
                <a16:creationId xmlns:a16="http://schemas.microsoft.com/office/drawing/2014/main" id="{14C92416-ECA5-A648-9BC4-E33FCF54AB11}"/>
              </a:ext>
            </a:extLst>
          </p:cNvPr>
          <p:cNvPicPr>
            <a:picLocks noChangeAspect="1"/>
          </p:cNvPicPr>
          <p:nvPr/>
        </p:nvPicPr>
        <p:blipFill>
          <a:blip r:embed="rId2"/>
          <a:stretch>
            <a:fillRect/>
          </a:stretch>
        </p:blipFill>
        <p:spPr>
          <a:xfrm>
            <a:off x="152400" y="1264920"/>
            <a:ext cx="4487495" cy="5410200"/>
          </a:xfrm>
          <a:prstGeom prst="rect">
            <a:avLst/>
          </a:prstGeom>
        </p:spPr>
      </p:pic>
      <p:pic>
        <p:nvPicPr>
          <p:cNvPr id="6" name="Picture 5">
            <a:extLst>
              <a:ext uri="{FF2B5EF4-FFF2-40B4-BE49-F238E27FC236}">
                <a16:creationId xmlns:a16="http://schemas.microsoft.com/office/drawing/2014/main" id="{0BEDB0FA-BD35-DD44-BEDA-46362ED9D421}"/>
              </a:ext>
            </a:extLst>
          </p:cNvPr>
          <p:cNvPicPr>
            <a:picLocks noChangeAspect="1"/>
          </p:cNvPicPr>
          <p:nvPr/>
        </p:nvPicPr>
        <p:blipFill>
          <a:blip r:embed="rId3"/>
          <a:stretch>
            <a:fillRect/>
          </a:stretch>
        </p:blipFill>
        <p:spPr>
          <a:xfrm>
            <a:off x="4703950" y="1264920"/>
            <a:ext cx="4287650" cy="5638800"/>
          </a:xfrm>
          <a:prstGeom prst="rect">
            <a:avLst/>
          </a:prstGeom>
        </p:spPr>
      </p:pic>
    </p:spTree>
    <p:extLst>
      <p:ext uri="{BB962C8B-B14F-4D97-AF65-F5344CB8AC3E}">
        <p14:creationId xmlns:p14="http://schemas.microsoft.com/office/powerpoint/2010/main" val="210262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2D6FD-DF20-3848-9092-ED9B7FD1CE94}"/>
              </a:ext>
            </a:extLst>
          </p:cNvPr>
          <p:cNvSpPr>
            <a:spLocks noGrp="1"/>
          </p:cNvSpPr>
          <p:nvPr>
            <p:ph type="title"/>
          </p:nvPr>
        </p:nvSpPr>
        <p:spPr/>
        <p:txBody>
          <a:bodyPr>
            <a:normAutofit/>
          </a:bodyPr>
          <a:lstStyle/>
          <a:p>
            <a:r>
              <a:rPr lang="en-US" sz="3600" dirty="0"/>
              <a:t>Composite properties depend </a:t>
            </a:r>
            <a:br>
              <a:rPr lang="en-US" sz="3600" dirty="0"/>
            </a:br>
            <a:r>
              <a:rPr lang="en-US" sz="3600" dirty="0"/>
              <a:t>on fiber type and orientation</a:t>
            </a:r>
          </a:p>
        </p:txBody>
      </p:sp>
      <p:pic>
        <p:nvPicPr>
          <p:cNvPr id="5" name="Picture 4" descr="Composites_longitudinal loading.png">
            <a:extLst>
              <a:ext uri="{FF2B5EF4-FFF2-40B4-BE49-F238E27FC236}">
                <a16:creationId xmlns:a16="http://schemas.microsoft.com/office/drawing/2014/main" id="{9C28AF0F-6EEB-EE46-9B7E-A15C72900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524000"/>
            <a:ext cx="1617044" cy="4480560"/>
          </a:xfrm>
          <a:prstGeom prst="rect">
            <a:avLst/>
          </a:prstGeom>
        </p:spPr>
      </p:pic>
      <p:graphicFrame>
        <p:nvGraphicFramePr>
          <p:cNvPr id="6" name="Object 5">
            <a:extLst>
              <a:ext uri="{FF2B5EF4-FFF2-40B4-BE49-F238E27FC236}">
                <a16:creationId xmlns:a16="http://schemas.microsoft.com/office/drawing/2014/main" id="{33F66D0C-39C2-F941-A6D8-3301AC5298FB}"/>
              </a:ext>
            </a:extLst>
          </p:cNvPr>
          <p:cNvGraphicFramePr>
            <a:graphicFrameLocks noChangeAspect="1"/>
          </p:cNvGraphicFramePr>
          <p:nvPr>
            <p:extLst>
              <p:ext uri="{D42A27DB-BD31-4B8C-83A1-F6EECF244321}">
                <p14:modId xmlns:p14="http://schemas.microsoft.com/office/powerpoint/2010/main" val="712833299"/>
              </p:ext>
            </p:extLst>
          </p:nvPr>
        </p:nvGraphicFramePr>
        <p:xfrm>
          <a:off x="3657600" y="1676400"/>
          <a:ext cx="4324350" cy="721131"/>
        </p:xfrm>
        <a:graphic>
          <a:graphicData uri="http://schemas.openxmlformats.org/presentationml/2006/ole">
            <mc:AlternateContent xmlns:mc="http://schemas.openxmlformats.org/markup-compatibility/2006">
              <mc:Choice xmlns:v="urn:schemas-microsoft-com:vml" Requires="v">
                <p:oleObj spid="_x0000_s1060" name="Equation" r:id="rId5" imgW="1371600" imgH="228600" progId="Equation.DSMT4">
                  <p:embed/>
                </p:oleObj>
              </mc:Choice>
              <mc:Fallback>
                <p:oleObj name="Equation" r:id="rId5" imgW="1371600" imgH="228600" progId="Equation.DSMT4">
                  <p:embed/>
                  <p:pic>
                    <p:nvPicPr>
                      <p:cNvPr id="7" name="Object 6"/>
                      <p:cNvPicPr/>
                      <p:nvPr/>
                    </p:nvPicPr>
                    <p:blipFill>
                      <a:blip r:embed="rId6"/>
                      <a:stretch>
                        <a:fillRect/>
                      </a:stretch>
                    </p:blipFill>
                    <p:spPr>
                      <a:xfrm>
                        <a:off x="3657600" y="1676400"/>
                        <a:ext cx="4324350" cy="72113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A00B559-4F8D-C74B-B141-65E3FACA6420}"/>
              </a:ext>
            </a:extLst>
          </p:cNvPr>
          <p:cNvGraphicFramePr>
            <a:graphicFrameLocks noChangeAspect="1"/>
          </p:cNvGraphicFramePr>
          <p:nvPr>
            <p:extLst>
              <p:ext uri="{D42A27DB-BD31-4B8C-83A1-F6EECF244321}">
                <p14:modId xmlns:p14="http://schemas.microsoft.com/office/powerpoint/2010/main" val="3394813968"/>
              </p:ext>
            </p:extLst>
          </p:nvPr>
        </p:nvGraphicFramePr>
        <p:xfrm>
          <a:off x="3678414" y="2514600"/>
          <a:ext cx="4551186" cy="1689100"/>
        </p:xfrm>
        <a:graphic>
          <a:graphicData uri="http://schemas.openxmlformats.org/presentationml/2006/ole">
            <mc:AlternateContent xmlns:mc="http://schemas.openxmlformats.org/markup-compatibility/2006">
              <mc:Choice xmlns:v="urn:schemas-microsoft-com:vml" Requires="v">
                <p:oleObj spid="_x0000_s1061" name="Equation" r:id="rId7" imgW="1231900" imgH="457200" progId="Equation.DSMT4">
                  <p:embed/>
                </p:oleObj>
              </mc:Choice>
              <mc:Fallback>
                <p:oleObj name="Equation" r:id="rId7" imgW="1231900" imgH="457200" progId="Equation.DSMT4">
                  <p:embed/>
                  <p:pic>
                    <p:nvPicPr>
                      <p:cNvPr id="10" name="Object 9"/>
                      <p:cNvPicPr/>
                      <p:nvPr/>
                    </p:nvPicPr>
                    <p:blipFill>
                      <a:blip r:embed="rId8"/>
                      <a:stretch>
                        <a:fillRect/>
                      </a:stretch>
                    </p:blipFill>
                    <p:spPr>
                      <a:xfrm>
                        <a:off x="3678414" y="2514600"/>
                        <a:ext cx="4551186" cy="16891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A00B559-4F8D-C74B-B141-65E3FACA6420}"/>
              </a:ext>
            </a:extLst>
          </p:cNvPr>
          <p:cNvGraphicFramePr>
            <a:graphicFrameLocks noChangeAspect="1"/>
          </p:cNvGraphicFramePr>
          <p:nvPr>
            <p:extLst>
              <p:ext uri="{D42A27DB-BD31-4B8C-83A1-F6EECF244321}">
                <p14:modId xmlns:p14="http://schemas.microsoft.com/office/powerpoint/2010/main" val="2527147929"/>
              </p:ext>
            </p:extLst>
          </p:nvPr>
        </p:nvGraphicFramePr>
        <p:xfrm>
          <a:off x="3865563" y="5660543"/>
          <a:ext cx="4175125" cy="890587"/>
        </p:xfrm>
        <a:graphic>
          <a:graphicData uri="http://schemas.openxmlformats.org/presentationml/2006/ole">
            <mc:AlternateContent xmlns:mc="http://schemas.openxmlformats.org/markup-compatibility/2006">
              <mc:Choice xmlns:v="urn:schemas-microsoft-com:vml" Requires="v">
                <p:oleObj spid="_x0000_s1062" name="Equation" r:id="rId9" imgW="1130040" imgH="241200" progId="Equation.DSMT4">
                  <p:embed/>
                </p:oleObj>
              </mc:Choice>
              <mc:Fallback>
                <p:oleObj name="Equation" r:id="rId9" imgW="1130040" imgH="241200" progId="Equation.DSMT4">
                  <p:embed/>
                  <p:pic>
                    <p:nvPicPr>
                      <p:cNvPr id="0" name=""/>
                      <p:cNvPicPr/>
                      <p:nvPr/>
                    </p:nvPicPr>
                    <p:blipFill>
                      <a:blip r:embed="rId10"/>
                      <a:stretch>
                        <a:fillRect/>
                      </a:stretch>
                    </p:blipFill>
                    <p:spPr>
                      <a:xfrm>
                        <a:off x="3865563" y="5660543"/>
                        <a:ext cx="4175125" cy="890587"/>
                      </a:xfrm>
                      <a:prstGeom prst="rect">
                        <a:avLst/>
                      </a:prstGeom>
                    </p:spPr>
                  </p:pic>
                </p:oleObj>
              </mc:Fallback>
            </mc:AlternateContent>
          </a:graphicData>
        </a:graphic>
      </p:graphicFrame>
      <p:sp>
        <p:nvSpPr>
          <p:cNvPr id="9"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2700614" y="4944543"/>
            <a:ext cx="6238321" cy="448194"/>
          </a:xfrm>
        </p:spPr>
        <p:txBody>
          <a:bodyPr>
            <a:normAutofit/>
          </a:bodyPr>
          <a:lstStyle/>
          <a:p>
            <a:pPr marL="0" indent="0" algn="ctr">
              <a:buNone/>
            </a:pPr>
            <a:r>
              <a:rPr lang="en-US" dirty="0"/>
              <a:t>Young’s Modulus – E – measure of stiffness:</a:t>
            </a:r>
          </a:p>
        </p:txBody>
      </p:sp>
    </p:spTree>
    <p:extLst>
      <p:ext uri="{BB962C8B-B14F-4D97-AF65-F5344CB8AC3E}">
        <p14:creationId xmlns:p14="http://schemas.microsoft.com/office/powerpoint/2010/main" val="26421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D2C26B-072F-ED48-AFDC-FFABF80C398C}"/>
              </a:ext>
            </a:extLst>
          </p:cNvPr>
          <p:cNvSpPr>
            <a:spLocks noGrp="1"/>
          </p:cNvSpPr>
          <p:nvPr>
            <p:ph type="title"/>
          </p:nvPr>
        </p:nvSpPr>
        <p:spPr/>
        <p:txBody>
          <a:bodyPr>
            <a:normAutofit/>
          </a:bodyPr>
          <a:lstStyle/>
          <a:p>
            <a:r>
              <a:rPr lang="en-US" sz="3600" dirty="0"/>
              <a:t>A matrix material can transfer </a:t>
            </a:r>
            <a:br>
              <a:rPr lang="en-US" sz="3600" dirty="0"/>
            </a:br>
            <a:r>
              <a:rPr lang="en-US" sz="3600" dirty="0"/>
              <a:t>load from one fiber to another</a:t>
            </a:r>
          </a:p>
        </p:txBody>
      </p:sp>
      <p:pic>
        <p:nvPicPr>
          <p:cNvPr id="7" name="Picture 6">
            <a:extLst>
              <a:ext uri="{FF2B5EF4-FFF2-40B4-BE49-F238E27FC236}">
                <a16:creationId xmlns:a16="http://schemas.microsoft.com/office/drawing/2014/main" id="{9F247C4A-5D28-4D4F-B3F2-DDA709224175}"/>
              </a:ext>
            </a:extLst>
          </p:cNvPr>
          <p:cNvPicPr>
            <a:picLocks noChangeAspect="1"/>
          </p:cNvPicPr>
          <p:nvPr/>
        </p:nvPicPr>
        <p:blipFill>
          <a:blip r:embed="rId3"/>
          <a:stretch>
            <a:fillRect/>
          </a:stretch>
        </p:blipFill>
        <p:spPr>
          <a:xfrm>
            <a:off x="341839" y="1355406"/>
            <a:ext cx="3808786" cy="5019731"/>
          </a:xfrm>
          <a:prstGeom prst="rect">
            <a:avLst/>
          </a:prstGeom>
        </p:spPr>
      </p:pic>
      <p:sp>
        <p:nvSpPr>
          <p:cNvPr id="5"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4688506" y="1841299"/>
            <a:ext cx="3906853" cy="1041750"/>
          </a:xfrm>
        </p:spPr>
        <p:txBody>
          <a:bodyPr>
            <a:noAutofit/>
          </a:bodyPr>
          <a:lstStyle/>
          <a:p>
            <a:pPr marL="0" indent="0" algn="ctr">
              <a:buNone/>
            </a:pPr>
            <a:r>
              <a:rPr lang="en-US" dirty="0"/>
              <a:t>Matrix can transfer load from one fiber to another</a:t>
            </a:r>
          </a:p>
        </p:txBody>
      </p:sp>
      <p:sp>
        <p:nvSpPr>
          <p:cNvPr id="8"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4797876" y="3865271"/>
            <a:ext cx="3906853" cy="1041750"/>
          </a:xfrm>
        </p:spPr>
        <p:txBody>
          <a:bodyPr>
            <a:noAutofit/>
          </a:bodyPr>
          <a:lstStyle/>
          <a:p>
            <a:pPr marL="0" indent="0" algn="ctr">
              <a:buNone/>
            </a:pPr>
            <a:r>
              <a:rPr lang="en-US" dirty="0"/>
              <a:t>Interface is key!!</a:t>
            </a:r>
          </a:p>
        </p:txBody>
      </p:sp>
    </p:spTree>
    <p:extLst>
      <p:ext uri="{BB962C8B-B14F-4D97-AF65-F5344CB8AC3E}">
        <p14:creationId xmlns:p14="http://schemas.microsoft.com/office/powerpoint/2010/main" val="39560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AAAF8D-E920-AB4E-9273-BF757D5F9225}"/>
              </a:ext>
            </a:extLst>
          </p:cNvPr>
          <p:cNvSpPr>
            <a:spLocks noGrp="1"/>
          </p:cNvSpPr>
          <p:nvPr>
            <p:ph type="title"/>
          </p:nvPr>
        </p:nvSpPr>
        <p:spPr/>
        <p:txBody>
          <a:bodyPr>
            <a:normAutofit/>
          </a:bodyPr>
          <a:lstStyle/>
          <a:p>
            <a:r>
              <a:rPr lang="en-US" sz="3200" dirty="0"/>
              <a:t>Fiber/matrix interfaces can deflect </a:t>
            </a:r>
            <a:br>
              <a:rPr lang="en-US" sz="3200" dirty="0"/>
            </a:br>
            <a:r>
              <a:rPr lang="en-US" sz="3200" dirty="0"/>
              <a:t>cracks and dissipate energy</a:t>
            </a:r>
          </a:p>
        </p:txBody>
      </p:sp>
      <p:pic>
        <p:nvPicPr>
          <p:cNvPr id="5" name="Picture 4">
            <a:extLst>
              <a:ext uri="{FF2B5EF4-FFF2-40B4-BE49-F238E27FC236}">
                <a16:creationId xmlns:a16="http://schemas.microsoft.com/office/drawing/2014/main" id="{91C58793-9214-5249-9984-648AB3677655}"/>
              </a:ext>
            </a:extLst>
          </p:cNvPr>
          <p:cNvPicPr>
            <a:picLocks noChangeAspect="1"/>
          </p:cNvPicPr>
          <p:nvPr/>
        </p:nvPicPr>
        <p:blipFill>
          <a:blip r:embed="rId3"/>
          <a:stretch>
            <a:fillRect/>
          </a:stretch>
        </p:blipFill>
        <p:spPr>
          <a:xfrm>
            <a:off x="53008" y="2590800"/>
            <a:ext cx="3136969" cy="2133600"/>
          </a:xfrm>
          <a:prstGeom prst="rect">
            <a:avLst/>
          </a:prstGeom>
        </p:spPr>
      </p:pic>
      <p:pic>
        <p:nvPicPr>
          <p:cNvPr id="6" name="Content Placeholder 6" descr="Composites_interfacedebond_color.png">
            <a:extLst>
              <a:ext uri="{FF2B5EF4-FFF2-40B4-BE49-F238E27FC236}">
                <a16:creationId xmlns:a16="http://schemas.microsoft.com/office/drawing/2014/main" id="{63753366-A985-D346-AFCD-8DC7D7C2F2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73" t="-448" r="1493" b="60519"/>
          <a:stretch/>
        </p:blipFill>
        <p:spPr>
          <a:xfrm>
            <a:off x="2895600" y="1676400"/>
            <a:ext cx="6422571" cy="4049486"/>
          </a:xfrm>
          <a:prstGeom prst="rect">
            <a:avLst/>
          </a:prstGeom>
        </p:spPr>
      </p:pic>
      <p:sp>
        <p:nvSpPr>
          <p:cNvPr id="7"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789357" y="5725886"/>
            <a:ext cx="7412019" cy="1041750"/>
          </a:xfrm>
        </p:spPr>
        <p:txBody>
          <a:bodyPr>
            <a:noAutofit/>
          </a:bodyPr>
          <a:lstStyle/>
          <a:p>
            <a:pPr marL="0" indent="0" algn="ctr">
              <a:buNone/>
            </a:pPr>
            <a:r>
              <a:rPr lang="en-US" sz="3200" dirty="0"/>
              <a:t>Fiber/matrix interfaces can deflect cracks and dissipate energy</a:t>
            </a:r>
          </a:p>
        </p:txBody>
      </p:sp>
    </p:spTree>
    <p:extLst>
      <p:ext uri="{BB962C8B-B14F-4D97-AF65-F5344CB8AC3E}">
        <p14:creationId xmlns:p14="http://schemas.microsoft.com/office/powerpoint/2010/main" val="36616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 – energy dissipation</a:t>
            </a:r>
          </a:p>
        </p:txBody>
      </p:sp>
      <p:sp>
        <p:nvSpPr>
          <p:cNvPr id="7" name="Rectangle 6"/>
          <p:cNvSpPr/>
          <p:nvPr/>
        </p:nvSpPr>
        <p:spPr>
          <a:xfrm>
            <a:off x="769171" y="2019313"/>
            <a:ext cx="5599355" cy="369332"/>
          </a:xfrm>
          <a:prstGeom prst="rect">
            <a:avLst/>
          </a:prstGeom>
        </p:spPr>
        <p:txBody>
          <a:bodyPr wrap="square">
            <a:spAutoFit/>
          </a:bodyPr>
          <a:lstStyle/>
          <a:p>
            <a:r>
              <a:rPr lang="en-US" dirty="0"/>
              <a:t>https://www.youtube.com/watch?v=JUhopbbHirA</a:t>
            </a:r>
          </a:p>
        </p:txBody>
      </p:sp>
    </p:spTree>
    <p:extLst>
      <p:ext uri="{BB962C8B-B14F-4D97-AF65-F5344CB8AC3E}">
        <p14:creationId xmlns:p14="http://schemas.microsoft.com/office/powerpoint/2010/main" val="2557861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E7C35-580D-F34C-91E3-C20F66AA64A6}"/>
              </a:ext>
            </a:extLst>
          </p:cNvPr>
          <p:cNvSpPr>
            <a:spLocks noGrp="1"/>
          </p:cNvSpPr>
          <p:nvPr>
            <p:ph type="title"/>
          </p:nvPr>
        </p:nvSpPr>
        <p:spPr/>
        <p:txBody>
          <a:bodyPr/>
          <a:lstStyle/>
          <a:p>
            <a:r>
              <a:rPr lang="en-US" dirty="0"/>
              <a:t>Where do composites fit?</a:t>
            </a:r>
          </a:p>
        </p:txBody>
      </p:sp>
      <p:pic>
        <p:nvPicPr>
          <p:cNvPr id="5" name="Picture 4">
            <a:extLst>
              <a:ext uri="{FF2B5EF4-FFF2-40B4-BE49-F238E27FC236}">
                <a16:creationId xmlns:a16="http://schemas.microsoft.com/office/drawing/2014/main" id="{50FA6F2F-24B8-C54E-A71A-51460A611E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133600"/>
            <a:ext cx="5486400" cy="3336925"/>
          </a:xfrm>
          <a:prstGeom prst="rect">
            <a:avLst/>
          </a:prstGeom>
          <a:noFill/>
          <a:ln>
            <a:noFill/>
          </a:ln>
        </p:spPr>
      </p:pic>
      <p:sp>
        <p:nvSpPr>
          <p:cNvPr id="6" name="Donut 5">
            <a:extLst>
              <a:ext uri="{FF2B5EF4-FFF2-40B4-BE49-F238E27FC236}">
                <a16:creationId xmlns:a16="http://schemas.microsoft.com/office/drawing/2014/main" id="{5EA52F06-05AF-334D-8EBA-64155505BE2D}"/>
              </a:ext>
            </a:extLst>
          </p:cNvPr>
          <p:cNvSpPr/>
          <p:nvPr/>
        </p:nvSpPr>
        <p:spPr bwMode="auto">
          <a:xfrm>
            <a:off x="4876800" y="4648200"/>
            <a:ext cx="2590800" cy="914400"/>
          </a:xfrm>
          <a:prstGeom prst="donut">
            <a:avLst>
              <a:gd name="adj" fmla="val 12654"/>
            </a:avLst>
          </a:prstGeom>
          <a:solidFill>
            <a:srgbClr val="E04616"/>
          </a:solidFill>
          <a:ln w="95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Donut 6">
            <a:extLst>
              <a:ext uri="{FF2B5EF4-FFF2-40B4-BE49-F238E27FC236}">
                <a16:creationId xmlns:a16="http://schemas.microsoft.com/office/drawing/2014/main" id="{CA8206E6-E8B8-2A49-B888-4D8F3F3E3C26}"/>
              </a:ext>
            </a:extLst>
          </p:cNvPr>
          <p:cNvSpPr/>
          <p:nvPr/>
        </p:nvSpPr>
        <p:spPr bwMode="auto">
          <a:xfrm>
            <a:off x="1295400" y="4114800"/>
            <a:ext cx="2590800" cy="914400"/>
          </a:xfrm>
          <a:prstGeom prst="donut">
            <a:avLst>
              <a:gd name="adj" fmla="val 12654"/>
            </a:avLst>
          </a:prstGeom>
          <a:solidFill>
            <a:srgbClr val="E04616"/>
          </a:solidFill>
          <a:ln w="95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Donut 7">
            <a:extLst>
              <a:ext uri="{FF2B5EF4-FFF2-40B4-BE49-F238E27FC236}">
                <a16:creationId xmlns:a16="http://schemas.microsoft.com/office/drawing/2014/main" id="{6EEEF87E-CB9C-0448-9D4F-6A6FF2A55851}"/>
              </a:ext>
            </a:extLst>
          </p:cNvPr>
          <p:cNvSpPr/>
          <p:nvPr/>
        </p:nvSpPr>
        <p:spPr bwMode="auto">
          <a:xfrm>
            <a:off x="5410200" y="3581400"/>
            <a:ext cx="2590800" cy="914400"/>
          </a:xfrm>
          <a:prstGeom prst="donut">
            <a:avLst>
              <a:gd name="adj" fmla="val 12654"/>
            </a:avLst>
          </a:prstGeom>
          <a:solidFill>
            <a:srgbClr val="E04616"/>
          </a:solidFill>
          <a:ln w="95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Donut 8">
            <a:extLst>
              <a:ext uri="{FF2B5EF4-FFF2-40B4-BE49-F238E27FC236}">
                <a16:creationId xmlns:a16="http://schemas.microsoft.com/office/drawing/2014/main" id="{3ABD7B4A-80A3-E047-BE15-64D323B9C949}"/>
              </a:ext>
            </a:extLst>
          </p:cNvPr>
          <p:cNvSpPr/>
          <p:nvPr/>
        </p:nvSpPr>
        <p:spPr bwMode="auto">
          <a:xfrm>
            <a:off x="4191000" y="2057400"/>
            <a:ext cx="2590800" cy="914400"/>
          </a:xfrm>
          <a:prstGeom prst="donut">
            <a:avLst>
              <a:gd name="adj" fmla="val 12654"/>
            </a:avLst>
          </a:prstGeom>
          <a:solidFill>
            <a:srgbClr val="E04616"/>
          </a:solidFill>
          <a:ln w="95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350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composite?</a:t>
            </a:r>
          </a:p>
        </p:txBody>
      </p:sp>
      <p:sp>
        <p:nvSpPr>
          <p:cNvPr id="4" name="Title 1">
            <a:extLst>
              <a:ext uri="{FF2B5EF4-FFF2-40B4-BE49-F238E27FC236}">
                <a16:creationId xmlns:a16="http://schemas.microsoft.com/office/drawing/2014/main" id="{656094BF-E8DC-7F43-85BF-A63107069109}"/>
              </a:ext>
            </a:extLst>
          </p:cNvPr>
          <p:cNvSpPr txBox="1">
            <a:spLocks/>
          </p:cNvSpPr>
          <p:nvPr/>
        </p:nvSpPr>
        <p:spPr>
          <a:xfrm>
            <a:off x="617702" y="2489200"/>
            <a:ext cx="78867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t>Can you think of any composites that you might use every day?</a:t>
            </a:r>
          </a:p>
        </p:txBody>
      </p:sp>
    </p:spTree>
    <p:extLst>
      <p:ext uri="{BB962C8B-B14F-4D97-AF65-F5344CB8AC3E}">
        <p14:creationId xmlns:p14="http://schemas.microsoft.com/office/powerpoint/2010/main" val="3367673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a composite?</a:t>
            </a:r>
          </a:p>
        </p:txBody>
      </p:sp>
      <p:grpSp>
        <p:nvGrpSpPr>
          <p:cNvPr id="11" name="Group 10">
            <a:extLst>
              <a:ext uri="{FF2B5EF4-FFF2-40B4-BE49-F238E27FC236}">
                <a16:creationId xmlns:a16="http://schemas.microsoft.com/office/drawing/2014/main" id="{7706A314-44DA-0944-B2CB-5EAA15096416}"/>
              </a:ext>
            </a:extLst>
          </p:cNvPr>
          <p:cNvGrpSpPr/>
          <p:nvPr/>
        </p:nvGrpSpPr>
        <p:grpSpPr>
          <a:xfrm>
            <a:off x="2733445" y="1325563"/>
            <a:ext cx="6419622" cy="5451208"/>
            <a:chOff x="2733445" y="1325563"/>
            <a:chExt cx="6419622" cy="5451208"/>
          </a:xfrm>
        </p:grpSpPr>
        <p:pic>
          <p:nvPicPr>
            <p:cNvPr id="14" name="Picture 13">
              <a:extLst>
                <a:ext uri="{FF2B5EF4-FFF2-40B4-BE49-F238E27FC236}">
                  <a16:creationId xmlns:a16="http://schemas.microsoft.com/office/drawing/2014/main" id="{286F4D2E-D35E-3843-902C-540E8FB2EA5B}"/>
                </a:ext>
              </a:extLst>
            </p:cNvPr>
            <p:cNvPicPr>
              <a:picLocks noChangeAspect="1"/>
            </p:cNvPicPr>
            <p:nvPr/>
          </p:nvPicPr>
          <p:blipFill>
            <a:blip r:embed="rId3"/>
            <a:stretch>
              <a:fillRect/>
            </a:stretch>
          </p:blipFill>
          <p:spPr>
            <a:xfrm>
              <a:off x="2733445" y="4112528"/>
              <a:ext cx="4202229" cy="2635061"/>
            </a:xfrm>
            <a:prstGeom prst="rect">
              <a:avLst/>
            </a:prstGeom>
          </p:spPr>
        </p:pic>
        <p:pic>
          <p:nvPicPr>
            <p:cNvPr id="12" name="Picture 11">
              <a:extLst>
                <a:ext uri="{FF2B5EF4-FFF2-40B4-BE49-F238E27FC236}">
                  <a16:creationId xmlns:a16="http://schemas.microsoft.com/office/drawing/2014/main" id="{56C5914B-D0F0-3542-980E-93311E26C322}"/>
                </a:ext>
              </a:extLst>
            </p:cNvPr>
            <p:cNvPicPr>
              <a:picLocks noChangeAspect="1"/>
            </p:cNvPicPr>
            <p:nvPr/>
          </p:nvPicPr>
          <p:blipFill>
            <a:blip r:embed="rId4"/>
            <a:stretch>
              <a:fillRect/>
            </a:stretch>
          </p:blipFill>
          <p:spPr>
            <a:xfrm>
              <a:off x="6204853" y="1325563"/>
              <a:ext cx="2948214" cy="1981200"/>
            </a:xfrm>
            <a:prstGeom prst="rect">
              <a:avLst/>
            </a:prstGeom>
          </p:spPr>
        </p:pic>
        <p:pic>
          <p:nvPicPr>
            <p:cNvPr id="13" name="Picture 12">
              <a:extLst>
                <a:ext uri="{FF2B5EF4-FFF2-40B4-BE49-F238E27FC236}">
                  <a16:creationId xmlns:a16="http://schemas.microsoft.com/office/drawing/2014/main" id="{F20CE0D6-9780-7742-99EB-41AF541DC9DA}"/>
                </a:ext>
              </a:extLst>
            </p:cNvPr>
            <p:cNvPicPr>
              <a:picLocks noChangeAspect="1"/>
            </p:cNvPicPr>
            <p:nvPr/>
          </p:nvPicPr>
          <p:blipFill rotWithShape="1">
            <a:blip r:embed="rId5"/>
            <a:srcRect t="16385"/>
            <a:stretch/>
          </p:blipFill>
          <p:spPr>
            <a:xfrm>
              <a:off x="6591300" y="3124335"/>
              <a:ext cx="2400300" cy="1338013"/>
            </a:xfrm>
            <a:prstGeom prst="rect">
              <a:avLst/>
            </a:prstGeom>
          </p:spPr>
        </p:pic>
        <p:pic>
          <p:nvPicPr>
            <p:cNvPr id="15" name="Picture 14">
              <a:extLst>
                <a:ext uri="{FF2B5EF4-FFF2-40B4-BE49-F238E27FC236}">
                  <a16:creationId xmlns:a16="http://schemas.microsoft.com/office/drawing/2014/main" id="{4AC2B253-C1B1-4F45-B419-B5A7A45FBA56}"/>
                </a:ext>
              </a:extLst>
            </p:cNvPr>
            <p:cNvPicPr>
              <a:picLocks noChangeAspect="1"/>
            </p:cNvPicPr>
            <p:nvPr/>
          </p:nvPicPr>
          <p:blipFill>
            <a:blip r:embed="rId6"/>
            <a:stretch>
              <a:fillRect/>
            </a:stretch>
          </p:blipFill>
          <p:spPr>
            <a:xfrm>
              <a:off x="6916621" y="4468742"/>
              <a:ext cx="2146300" cy="2064101"/>
            </a:xfrm>
            <a:prstGeom prst="rect">
              <a:avLst/>
            </a:prstGeom>
          </p:spPr>
        </p:pic>
        <p:pic>
          <p:nvPicPr>
            <p:cNvPr id="16" name="Picture 15">
              <a:extLst>
                <a:ext uri="{FF2B5EF4-FFF2-40B4-BE49-F238E27FC236}">
                  <a16:creationId xmlns:a16="http://schemas.microsoft.com/office/drawing/2014/main" id="{FDFC4F44-5D66-374D-A61A-30CE0129D1C6}"/>
                </a:ext>
              </a:extLst>
            </p:cNvPr>
            <p:cNvPicPr>
              <a:picLocks noChangeAspect="1"/>
            </p:cNvPicPr>
            <p:nvPr/>
          </p:nvPicPr>
          <p:blipFill>
            <a:blip r:embed="rId7"/>
            <a:stretch>
              <a:fillRect/>
            </a:stretch>
          </p:blipFill>
          <p:spPr>
            <a:xfrm>
              <a:off x="4578008" y="3255894"/>
              <a:ext cx="2438400" cy="1619931"/>
            </a:xfrm>
            <a:prstGeom prst="rect">
              <a:avLst/>
            </a:prstGeom>
          </p:spPr>
        </p:pic>
        <p:pic>
          <p:nvPicPr>
            <p:cNvPr id="17" name="Picture 16">
              <a:extLst>
                <a:ext uri="{FF2B5EF4-FFF2-40B4-BE49-F238E27FC236}">
                  <a16:creationId xmlns:a16="http://schemas.microsoft.com/office/drawing/2014/main" id="{C94F969A-BE16-4249-8BF3-2ABDF124BF4D}"/>
                </a:ext>
              </a:extLst>
            </p:cNvPr>
            <p:cNvPicPr>
              <a:picLocks noChangeAspect="1"/>
            </p:cNvPicPr>
            <p:nvPr/>
          </p:nvPicPr>
          <p:blipFill>
            <a:blip r:embed="rId8"/>
            <a:stretch>
              <a:fillRect/>
            </a:stretch>
          </p:blipFill>
          <p:spPr>
            <a:xfrm>
              <a:off x="5867400" y="5692319"/>
              <a:ext cx="1447800" cy="1084452"/>
            </a:xfrm>
            <a:prstGeom prst="rect">
              <a:avLst/>
            </a:prstGeom>
          </p:spPr>
        </p:pic>
      </p:grpSp>
      <p:grpSp>
        <p:nvGrpSpPr>
          <p:cNvPr id="7" name="Group 6">
            <a:extLst>
              <a:ext uri="{FF2B5EF4-FFF2-40B4-BE49-F238E27FC236}">
                <a16:creationId xmlns:a16="http://schemas.microsoft.com/office/drawing/2014/main" id="{5354A0CF-36B8-3E46-80F5-92C8D358C96D}"/>
              </a:ext>
            </a:extLst>
          </p:cNvPr>
          <p:cNvGrpSpPr/>
          <p:nvPr/>
        </p:nvGrpSpPr>
        <p:grpSpPr>
          <a:xfrm>
            <a:off x="155348" y="1569154"/>
            <a:ext cx="4368800" cy="3479777"/>
            <a:chOff x="152400" y="2971800"/>
            <a:chExt cx="4368800" cy="3479777"/>
          </a:xfrm>
        </p:grpSpPr>
        <p:pic>
          <p:nvPicPr>
            <p:cNvPr id="8" name="Picture 7">
              <a:extLst>
                <a:ext uri="{FF2B5EF4-FFF2-40B4-BE49-F238E27FC236}">
                  <a16:creationId xmlns:a16="http://schemas.microsoft.com/office/drawing/2014/main" id="{4D8968DA-317F-1F46-B87B-967091FBB787}"/>
                </a:ext>
              </a:extLst>
            </p:cNvPr>
            <p:cNvPicPr>
              <a:picLocks noChangeAspect="1"/>
            </p:cNvPicPr>
            <p:nvPr/>
          </p:nvPicPr>
          <p:blipFill>
            <a:blip r:embed="rId9"/>
            <a:stretch>
              <a:fillRect/>
            </a:stretch>
          </p:blipFill>
          <p:spPr>
            <a:xfrm>
              <a:off x="152400" y="3048000"/>
              <a:ext cx="2057400" cy="2057400"/>
            </a:xfrm>
            <a:prstGeom prst="rect">
              <a:avLst/>
            </a:prstGeom>
          </p:spPr>
        </p:pic>
        <p:pic>
          <p:nvPicPr>
            <p:cNvPr id="9" name="Picture 8">
              <a:extLst>
                <a:ext uri="{FF2B5EF4-FFF2-40B4-BE49-F238E27FC236}">
                  <a16:creationId xmlns:a16="http://schemas.microsoft.com/office/drawing/2014/main" id="{D5F4F29F-7935-614E-83DE-70D3ADC904E6}"/>
                </a:ext>
              </a:extLst>
            </p:cNvPr>
            <p:cNvPicPr>
              <a:picLocks noChangeAspect="1"/>
            </p:cNvPicPr>
            <p:nvPr/>
          </p:nvPicPr>
          <p:blipFill>
            <a:blip r:embed="rId10"/>
            <a:stretch>
              <a:fillRect/>
            </a:stretch>
          </p:blipFill>
          <p:spPr>
            <a:xfrm>
              <a:off x="1981200" y="2971800"/>
              <a:ext cx="2540000" cy="1905000"/>
            </a:xfrm>
            <a:prstGeom prst="rect">
              <a:avLst/>
            </a:prstGeom>
          </p:spPr>
        </p:pic>
        <p:pic>
          <p:nvPicPr>
            <p:cNvPr id="10" name="Picture 9">
              <a:extLst>
                <a:ext uri="{FF2B5EF4-FFF2-40B4-BE49-F238E27FC236}">
                  <a16:creationId xmlns:a16="http://schemas.microsoft.com/office/drawing/2014/main" id="{BAEE8588-DC8C-EA4F-888D-20DE8C6188D5}"/>
                </a:ext>
              </a:extLst>
            </p:cNvPr>
            <p:cNvPicPr>
              <a:picLocks noChangeAspect="1"/>
            </p:cNvPicPr>
            <p:nvPr/>
          </p:nvPicPr>
          <p:blipFill>
            <a:blip r:embed="rId11"/>
            <a:stretch>
              <a:fillRect/>
            </a:stretch>
          </p:blipFill>
          <p:spPr>
            <a:xfrm>
              <a:off x="1676400" y="4800600"/>
              <a:ext cx="2184400" cy="1650977"/>
            </a:xfrm>
            <a:prstGeom prst="rect">
              <a:avLst/>
            </a:prstGeom>
          </p:spPr>
        </p:pic>
      </p:grpSp>
    </p:spTree>
    <p:extLst>
      <p:ext uri="{BB962C8B-B14F-4D97-AF65-F5344CB8AC3E}">
        <p14:creationId xmlns:p14="http://schemas.microsoft.com/office/powerpoint/2010/main" val="233516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977" y="-121920"/>
            <a:ext cx="6732703" cy="1325563"/>
          </a:xfrm>
        </p:spPr>
        <p:txBody>
          <a:bodyPr>
            <a:normAutofit/>
          </a:bodyPr>
          <a:lstStyle/>
          <a:p>
            <a:r>
              <a:rPr lang="en-US" sz="3600" dirty="0"/>
              <a:t>Composites combine properties not found in a single material</a:t>
            </a:r>
          </a:p>
        </p:txBody>
      </p:sp>
      <p:pic>
        <p:nvPicPr>
          <p:cNvPr id="7" name="Picture 6" descr="Material Properties.png">
            <a:extLst>
              <a:ext uri="{FF2B5EF4-FFF2-40B4-BE49-F238E27FC236}">
                <a16:creationId xmlns:a16="http://schemas.microsoft.com/office/drawing/2014/main" id="{6390E272-2035-D34B-B12B-BF25A11AE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590800"/>
            <a:ext cx="8304230" cy="1584960"/>
          </a:xfrm>
          <a:prstGeom prst="rect">
            <a:avLst/>
          </a:prstGeom>
        </p:spPr>
      </p:pic>
    </p:spTree>
    <p:extLst>
      <p:ext uri="{BB962C8B-B14F-4D97-AF65-F5344CB8AC3E}">
        <p14:creationId xmlns:p14="http://schemas.microsoft.com/office/powerpoint/2010/main" val="271923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948549-CD70-B74D-989A-F965C42EB37C}"/>
              </a:ext>
            </a:extLst>
          </p:cNvPr>
          <p:cNvSpPr>
            <a:spLocks noGrp="1"/>
          </p:cNvSpPr>
          <p:nvPr>
            <p:ph type="title"/>
          </p:nvPr>
        </p:nvSpPr>
        <p:spPr/>
        <p:txBody>
          <a:bodyPr/>
          <a:lstStyle/>
          <a:p>
            <a:r>
              <a:rPr lang="en-US" dirty="0"/>
              <a:t>How do we define strength </a:t>
            </a:r>
            <a:br>
              <a:rPr lang="en-US" dirty="0"/>
            </a:br>
            <a:r>
              <a:rPr lang="en-US" dirty="0"/>
              <a:t>and toughness?</a:t>
            </a:r>
          </a:p>
        </p:txBody>
      </p:sp>
      <p:sp>
        <p:nvSpPr>
          <p:cNvPr id="4" name="Content Placeholder 3">
            <a:extLst>
              <a:ext uri="{FF2B5EF4-FFF2-40B4-BE49-F238E27FC236}">
                <a16:creationId xmlns:a16="http://schemas.microsoft.com/office/drawing/2014/main" id="{01B44824-8497-794A-A999-27D0D3AD1B03}"/>
              </a:ext>
            </a:extLst>
          </p:cNvPr>
          <p:cNvSpPr>
            <a:spLocks noGrp="1"/>
          </p:cNvSpPr>
          <p:nvPr>
            <p:ph sz="quarter" idx="10"/>
          </p:nvPr>
        </p:nvSpPr>
        <p:spPr>
          <a:xfrm>
            <a:off x="525626" y="1599267"/>
            <a:ext cx="8191653" cy="4532011"/>
          </a:xfrm>
        </p:spPr>
        <p:txBody>
          <a:bodyPr>
            <a:normAutofit/>
          </a:bodyPr>
          <a:lstStyle/>
          <a:p>
            <a:r>
              <a:rPr lang="en-US" sz="2800" dirty="0"/>
              <a:t>Strength: high resistance to deformation</a:t>
            </a:r>
          </a:p>
          <a:p>
            <a:r>
              <a:rPr lang="en-US" sz="2800" dirty="0"/>
              <a:t>Toughness: high resistance to fracture</a:t>
            </a:r>
          </a:p>
        </p:txBody>
      </p:sp>
      <p:pic>
        <p:nvPicPr>
          <p:cNvPr id="5" name="Picture 4">
            <a:extLst>
              <a:ext uri="{FF2B5EF4-FFF2-40B4-BE49-F238E27FC236}">
                <a16:creationId xmlns:a16="http://schemas.microsoft.com/office/drawing/2014/main" id="{D47B7B82-3F03-0B4F-B76F-45CDEDFFC6E9}"/>
              </a:ext>
            </a:extLst>
          </p:cNvPr>
          <p:cNvPicPr>
            <a:picLocks noChangeAspect="1"/>
          </p:cNvPicPr>
          <p:nvPr/>
        </p:nvPicPr>
        <p:blipFill>
          <a:blip r:embed="rId2"/>
          <a:stretch>
            <a:fillRect/>
          </a:stretch>
        </p:blipFill>
        <p:spPr>
          <a:xfrm>
            <a:off x="4191000" y="2971800"/>
            <a:ext cx="4292600" cy="2857262"/>
          </a:xfrm>
          <a:prstGeom prst="rect">
            <a:avLst/>
          </a:prstGeom>
        </p:spPr>
      </p:pic>
      <p:pic>
        <p:nvPicPr>
          <p:cNvPr id="6" name="Picture 5">
            <a:extLst>
              <a:ext uri="{FF2B5EF4-FFF2-40B4-BE49-F238E27FC236}">
                <a16:creationId xmlns:a16="http://schemas.microsoft.com/office/drawing/2014/main" id="{78AED9D5-9C71-5941-A39E-465A32303179}"/>
              </a:ext>
            </a:extLst>
          </p:cNvPr>
          <p:cNvPicPr>
            <a:picLocks noChangeAspect="1"/>
          </p:cNvPicPr>
          <p:nvPr/>
        </p:nvPicPr>
        <p:blipFill>
          <a:blip r:embed="rId3"/>
          <a:stretch>
            <a:fillRect/>
          </a:stretch>
        </p:blipFill>
        <p:spPr>
          <a:xfrm>
            <a:off x="685800" y="2895600"/>
            <a:ext cx="2971800" cy="2971800"/>
          </a:xfrm>
          <a:prstGeom prst="rect">
            <a:avLst/>
          </a:prstGeom>
        </p:spPr>
      </p:pic>
    </p:spTree>
    <p:extLst>
      <p:ext uri="{BB962C8B-B14F-4D97-AF65-F5344CB8AC3E}">
        <p14:creationId xmlns:p14="http://schemas.microsoft.com/office/powerpoint/2010/main" val="255061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 example:</a:t>
            </a:r>
          </a:p>
        </p:txBody>
      </p:sp>
      <p:pic>
        <p:nvPicPr>
          <p:cNvPr id="5" name="Picture 4">
            <a:extLst>
              <a:ext uri="{FF2B5EF4-FFF2-40B4-BE49-F238E27FC236}">
                <a16:creationId xmlns:a16="http://schemas.microsoft.com/office/drawing/2014/main" id="{9A785798-C702-4F4D-89E0-5BA165EF428C}"/>
              </a:ext>
            </a:extLst>
          </p:cNvPr>
          <p:cNvPicPr>
            <a:picLocks noChangeAspect="1"/>
          </p:cNvPicPr>
          <p:nvPr/>
        </p:nvPicPr>
        <p:blipFill>
          <a:blip r:embed="rId3"/>
          <a:stretch>
            <a:fillRect/>
          </a:stretch>
        </p:blipFill>
        <p:spPr>
          <a:xfrm>
            <a:off x="76200" y="1600200"/>
            <a:ext cx="4393753" cy="4262315"/>
          </a:xfrm>
          <a:prstGeom prst="rect">
            <a:avLst/>
          </a:prstGeom>
        </p:spPr>
      </p:pic>
      <p:pic>
        <p:nvPicPr>
          <p:cNvPr id="6" name="Picture 5">
            <a:extLst>
              <a:ext uri="{FF2B5EF4-FFF2-40B4-BE49-F238E27FC236}">
                <a16:creationId xmlns:a16="http://schemas.microsoft.com/office/drawing/2014/main" id="{CF1CB7B3-4993-C640-A462-6A642E72C13C}"/>
              </a:ext>
            </a:extLst>
          </p:cNvPr>
          <p:cNvPicPr>
            <a:picLocks noChangeAspect="1"/>
          </p:cNvPicPr>
          <p:nvPr/>
        </p:nvPicPr>
        <p:blipFill>
          <a:blip r:embed="rId4"/>
          <a:stretch>
            <a:fillRect/>
          </a:stretch>
        </p:blipFill>
        <p:spPr>
          <a:xfrm>
            <a:off x="4648200" y="1600200"/>
            <a:ext cx="4420296" cy="4292599"/>
          </a:xfrm>
          <a:prstGeom prst="rect">
            <a:avLst/>
          </a:prstGeom>
        </p:spPr>
      </p:pic>
    </p:spTree>
    <p:extLst>
      <p:ext uri="{BB962C8B-B14F-4D97-AF65-F5344CB8AC3E}">
        <p14:creationId xmlns:p14="http://schemas.microsoft.com/office/powerpoint/2010/main" val="414755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921AC9-E5FD-7B45-A94E-590434C9E441}"/>
              </a:ext>
            </a:extLst>
          </p:cNvPr>
          <p:cNvSpPr>
            <a:spLocks noGrp="1"/>
          </p:cNvSpPr>
          <p:nvPr>
            <p:ph type="title"/>
          </p:nvPr>
        </p:nvSpPr>
        <p:spPr>
          <a:xfrm>
            <a:off x="685435" y="3064933"/>
            <a:ext cx="7886700" cy="1325563"/>
          </a:xfrm>
        </p:spPr>
        <p:txBody>
          <a:bodyPr/>
          <a:lstStyle/>
          <a:p>
            <a:r>
              <a:rPr lang="en-US" dirty="0"/>
              <a:t>Why is the specific strength of ceramics so much higher?</a:t>
            </a:r>
          </a:p>
        </p:txBody>
      </p:sp>
    </p:spTree>
    <p:extLst>
      <p:ext uri="{BB962C8B-B14F-4D97-AF65-F5344CB8AC3E}">
        <p14:creationId xmlns:p14="http://schemas.microsoft.com/office/powerpoint/2010/main" val="3379771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08536-BBDF-2F44-984F-B8365B04DA52}"/>
              </a:ext>
            </a:extLst>
          </p:cNvPr>
          <p:cNvSpPr>
            <a:spLocks noGrp="1"/>
          </p:cNvSpPr>
          <p:nvPr>
            <p:ph type="title"/>
          </p:nvPr>
        </p:nvSpPr>
        <p:spPr/>
        <p:txBody>
          <a:bodyPr>
            <a:normAutofit/>
          </a:bodyPr>
          <a:lstStyle/>
          <a:p>
            <a:r>
              <a:rPr lang="en-US" sz="3600" dirty="0"/>
              <a:t>Why is the specific strength </a:t>
            </a:r>
            <a:br>
              <a:rPr lang="en-US" sz="3600" dirty="0"/>
            </a:br>
            <a:r>
              <a:rPr lang="en-US" sz="3600" dirty="0"/>
              <a:t>of ceramics so much higher?</a:t>
            </a:r>
          </a:p>
        </p:txBody>
      </p:sp>
      <p:pic>
        <p:nvPicPr>
          <p:cNvPr id="5" name="Content Placeholder 3">
            <a:extLst>
              <a:ext uri="{FF2B5EF4-FFF2-40B4-BE49-F238E27FC236}">
                <a16:creationId xmlns:a16="http://schemas.microsoft.com/office/drawing/2014/main" id="{5FE09CBB-F091-C341-9938-72542CE24008}"/>
              </a:ext>
            </a:extLst>
          </p:cNvPr>
          <p:cNvPicPr>
            <a:picLocks noChangeAspect="1"/>
          </p:cNvPicPr>
          <p:nvPr/>
        </p:nvPicPr>
        <p:blipFill rotWithShape="1">
          <a:blip r:embed="rId3"/>
          <a:srcRect t="-161" b="-156"/>
          <a:stretch/>
        </p:blipFill>
        <p:spPr>
          <a:xfrm>
            <a:off x="685800" y="1693188"/>
            <a:ext cx="7772400" cy="4385828"/>
          </a:xfrm>
          <a:prstGeom prst="rect">
            <a:avLst/>
          </a:prstGeom>
        </p:spPr>
      </p:pic>
    </p:spTree>
    <p:extLst>
      <p:ext uri="{BB962C8B-B14F-4D97-AF65-F5344CB8AC3E}">
        <p14:creationId xmlns:p14="http://schemas.microsoft.com/office/powerpoint/2010/main" val="173680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are composites?</a:t>
            </a:r>
          </a:p>
        </p:txBody>
      </p:sp>
      <p:sp>
        <p:nvSpPr>
          <p:cNvPr id="5"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101667" y="2301631"/>
            <a:ext cx="4616216" cy="2906473"/>
          </a:xfrm>
        </p:spPr>
        <p:txBody>
          <a:bodyPr>
            <a:normAutofit/>
          </a:bodyPr>
          <a:lstStyle/>
          <a:p>
            <a:pPr marL="0" indent="0">
              <a:buNone/>
            </a:pPr>
            <a:r>
              <a:rPr lang="en-US" dirty="0"/>
              <a:t>Matrix – light, protective</a:t>
            </a:r>
          </a:p>
        </p:txBody>
      </p:sp>
      <p:sp>
        <p:nvSpPr>
          <p:cNvPr id="6"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4850297" y="2301632"/>
            <a:ext cx="4066468" cy="623198"/>
          </a:xfrm>
        </p:spPr>
        <p:txBody>
          <a:bodyPr>
            <a:normAutofit/>
          </a:bodyPr>
          <a:lstStyle/>
          <a:p>
            <a:pPr marL="0" indent="0">
              <a:buNone/>
            </a:pPr>
            <a:r>
              <a:rPr lang="en-US" dirty="0"/>
              <a:t>Reinforcement – strong, stiff</a:t>
            </a:r>
          </a:p>
        </p:txBody>
      </p:sp>
      <p:sp>
        <p:nvSpPr>
          <p:cNvPr id="7"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558649" y="1407875"/>
            <a:ext cx="8026702" cy="448194"/>
          </a:xfrm>
        </p:spPr>
        <p:txBody>
          <a:bodyPr>
            <a:normAutofit/>
          </a:bodyPr>
          <a:lstStyle/>
          <a:p>
            <a:pPr marL="0" indent="0" algn="ctr">
              <a:buNone/>
            </a:pPr>
            <a:r>
              <a:rPr lang="en-US" dirty="0"/>
              <a:t>Composites generally have two parts:</a:t>
            </a:r>
          </a:p>
        </p:txBody>
      </p:sp>
      <p:sp>
        <p:nvSpPr>
          <p:cNvPr id="8"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256196" y="3155380"/>
            <a:ext cx="4788548" cy="1623046"/>
          </a:xfrm>
        </p:spPr>
        <p:txBody>
          <a:bodyPr>
            <a:normAutofit/>
          </a:bodyPr>
          <a:lstStyle/>
          <a:p>
            <a:pPr lvl="1"/>
            <a:r>
              <a:rPr lang="en-US" dirty="0"/>
              <a:t>Polymers – most common</a:t>
            </a:r>
          </a:p>
          <a:p>
            <a:pPr lvl="1"/>
            <a:r>
              <a:rPr lang="en-US" dirty="0"/>
              <a:t>Metal – ductile, conductive</a:t>
            </a:r>
          </a:p>
          <a:p>
            <a:pPr lvl="1"/>
            <a:r>
              <a:rPr lang="en-US" dirty="0"/>
              <a:t>Ceramic – high temperature</a:t>
            </a:r>
          </a:p>
        </p:txBody>
      </p:sp>
      <p:sp>
        <p:nvSpPr>
          <p:cNvPr id="9" name="Content Placeholder 3">
            <a:extLst>
              <a:ext uri="{FF2B5EF4-FFF2-40B4-BE49-F238E27FC236}">
                <a16:creationId xmlns:a16="http://schemas.microsoft.com/office/drawing/2014/main" id="{9D7D1998-736A-8848-B4C2-15071A6E9B97}"/>
              </a:ext>
            </a:extLst>
          </p:cNvPr>
          <p:cNvSpPr>
            <a:spLocks noGrp="1"/>
          </p:cNvSpPr>
          <p:nvPr>
            <p:ph sz="quarter" idx="10"/>
          </p:nvPr>
        </p:nvSpPr>
        <p:spPr>
          <a:xfrm>
            <a:off x="4664766" y="3155380"/>
            <a:ext cx="4066468" cy="1707150"/>
          </a:xfrm>
        </p:spPr>
        <p:txBody>
          <a:bodyPr>
            <a:normAutofit/>
          </a:bodyPr>
          <a:lstStyle/>
          <a:p>
            <a:pPr lvl="1"/>
            <a:r>
              <a:rPr lang="en-US" dirty="0"/>
              <a:t>Carbon</a:t>
            </a:r>
          </a:p>
          <a:p>
            <a:pPr lvl="1"/>
            <a:r>
              <a:rPr lang="en-US" dirty="0"/>
              <a:t>Glass</a:t>
            </a:r>
          </a:p>
          <a:p>
            <a:pPr lvl="1"/>
            <a:r>
              <a:rPr lang="en-US" dirty="0" err="1"/>
              <a:t>SiC</a:t>
            </a:r>
            <a:endParaRPr lang="en-US" dirty="0"/>
          </a:p>
          <a:p>
            <a:pPr lvl="1"/>
            <a:r>
              <a:rPr lang="en-US" dirty="0"/>
              <a:t>Natural fibers (hemp)</a:t>
            </a:r>
          </a:p>
          <a:p>
            <a:pPr lvl="1"/>
            <a:endParaRPr lang="en-US" dirty="0"/>
          </a:p>
        </p:txBody>
      </p:sp>
      <p:sp>
        <p:nvSpPr>
          <p:cNvPr id="10" name="Cross 9"/>
          <p:cNvSpPr/>
          <p:nvPr/>
        </p:nvSpPr>
        <p:spPr>
          <a:xfrm>
            <a:off x="4055328" y="2253266"/>
            <a:ext cx="450520" cy="459184"/>
          </a:xfrm>
          <a:prstGeom prst="plus">
            <a:avLst>
              <a:gd name="adj" fmla="val 39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6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p:bldP spid="9" grpId="0" build="p"/>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LAM ppt">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11027</TotalTime>
  <Words>464</Words>
  <Application>Microsoft Macintosh PowerPoint</Application>
  <PresentationFormat>On-screen Show (4:3)</PresentationFormat>
  <Paragraphs>61</Paragraphs>
  <Slides>16</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ＭＳ Ｐゴシック</vt:lpstr>
      <vt:lpstr>Arial</vt:lpstr>
      <vt:lpstr>Calibri</vt:lpstr>
      <vt:lpstr>Helvetica</vt:lpstr>
      <vt:lpstr>Office Theme</vt:lpstr>
      <vt:lpstr>Equation</vt:lpstr>
      <vt:lpstr>Composites</vt:lpstr>
      <vt:lpstr>What is a composite?</vt:lpstr>
      <vt:lpstr>What is a composite?</vt:lpstr>
      <vt:lpstr>Composites combine properties not found in a single material</vt:lpstr>
      <vt:lpstr>How do we define strength  and toughness?</vt:lpstr>
      <vt:lpstr>For example:</vt:lpstr>
      <vt:lpstr>Why is the specific strength of ceramics so much higher?</vt:lpstr>
      <vt:lpstr>Why is the specific strength  of ceramics so much higher?</vt:lpstr>
      <vt:lpstr>What are composites?</vt:lpstr>
      <vt:lpstr>Types of composites</vt:lpstr>
      <vt:lpstr>So what’s the actual  combined property?</vt:lpstr>
      <vt:lpstr>Composite properties depend  on fiber type and orientation</vt:lpstr>
      <vt:lpstr>A matrix material can transfer  load from one fiber to another</vt:lpstr>
      <vt:lpstr>Fiber/matrix interfaces can deflect  cracks and dissipate energy</vt:lpstr>
      <vt:lpstr>Ex – energy dissipation</vt:lpstr>
      <vt:lpstr>Where do composites fit?</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Brooks</dc:creator>
  <cp:lastModifiedBy>Tyler, Kaitlin I</cp:lastModifiedBy>
  <cp:revision>50</cp:revision>
  <dcterms:created xsi:type="dcterms:W3CDTF">2018-03-29T01:37:57Z</dcterms:created>
  <dcterms:modified xsi:type="dcterms:W3CDTF">2018-06-22T15:56:24Z</dcterms:modified>
</cp:coreProperties>
</file>